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 id="260" r:id="rId5"/>
    <p:sldId id="261" r:id="rId6"/>
    <p:sldId id="279" r:id="rId7"/>
    <p:sldId id="262" r:id="rId8"/>
    <p:sldId id="263" r:id="rId9"/>
    <p:sldId id="264" r:id="rId10"/>
    <p:sldId id="265" r:id="rId11"/>
    <p:sldId id="266" r:id="rId12"/>
    <p:sldId id="267" r:id="rId13"/>
    <p:sldId id="268" r:id="rId14"/>
    <p:sldId id="277" r:id="rId15"/>
    <p:sldId id="269" r:id="rId16"/>
    <p:sldId id="270" r:id="rId17"/>
    <p:sldId id="271" r:id="rId18"/>
    <p:sldId id="272" r:id="rId19"/>
    <p:sldId id="273" r:id="rId20"/>
    <p:sldId id="280" r:id="rId21"/>
    <p:sldId id="274" r:id="rId22"/>
    <p:sldId id="275" r:id="rId23"/>
    <p:sldId id="276" r:id="rId24"/>
    <p:sldId id="278"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83694A-7E2A-4787-9F09-4843891A582E}" type="datetimeFigureOut">
              <a:rPr lang="en-US" smtClean="0"/>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A601-027D-4814-B1A0-E3EF799750D2}" type="slidenum">
              <a:rPr lang="en-US" smtClean="0"/>
              <a:t>‹#›</a:t>
            </a:fld>
            <a:endParaRPr lang="en-US"/>
          </a:p>
        </p:txBody>
      </p:sp>
    </p:spTree>
    <p:extLst>
      <p:ext uri="{BB962C8B-B14F-4D97-AF65-F5344CB8AC3E}">
        <p14:creationId xmlns:p14="http://schemas.microsoft.com/office/powerpoint/2010/main" val="261349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3694A-7E2A-4787-9F09-4843891A582E}" type="datetimeFigureOut">
              <a:rPr lang="en-US" smtClean="0"/>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A601-027D-4814-B1A0-E3EF799750D2}" type="slidenum">
              <a:rPr lang="en-US" smtClean="0"/>
              <a:t>‹#›</a:t>
            </a:fld>
            <a:endParaRPr lang="en-US"/>
          </a:p>
        </p:txBody>
      </p:sp>
    </p:spTree>
    <p:extLst>
      <p:ext uri="{BB962C8B-B14F-4D97-AF65-F5344CB8AC3E}">
        <p14:creationId xmlns:p14="http://schemas.microsoft.com/office/powerpoint/2010/main" val="104083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3694A-7E2A-4787-9F09-4843891A582E}" type="datetimeFigureOut">
              <a:rPr lang="en-US" smtClean="0"/>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A601-027D-4814-B1A0-E3EF799750D2}" type="slidenum">
              <a:rPr lang="en-US" smtClean="0"/>
              <a:t>‹#›</a:t>
            </a:fld>
            <a:endParaRPr lang="en-US"/>
          </a:p>
        </p:txBody>
      </p:sp>
    </p:spTree>
    <p:extLst>
      <p:ext uri="{BB962C8B-B14F-4D97-AF65-F5344CB8AC3E}">
        <p14:creationId xmlns:p14="http://schemas.microsoft.com/office/powerpoint/2010/main" val="1868513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3694A-7E2A-4787-9F09-4843891A582E}" type="datetimeFigureOut">
              <a:rPr lang="en-US" smtClean="0"/>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A601-027D-4814-B1A0-E3EF799750D2}" type="slidenum">
              <a:rPr lang="en-US" smtClean="0"/>
              <a:t>‹#›</a:t>
            </a:fld>
            <a:endParaRPr lang="en-US"/>
          </a:p>
        </p:txBody>
      </p:sp>
    </p:spTree>
    <p:extLst>
      <p:ext uri="{BB962C8B-B14F-4D97-AF65-F5344CB8AC3E}">
        <p14:creationId xmlns:p14="http://schemas.microsoft.com/office/powerpoint/2010/main" val="3841973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3694A-7E2A-4787-9F09-4843891A582E}" type="datetimeFigureOut">
              <a:rPr lang="en-US" smtClean="0"/>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A601-027D-4814-B1A0-E3EF799750D2}" type="slidenum">
              <a:rPr lang="en-US" smtClean="0"/>
              <a:t>‹#›</a:t>
            </a:fld>
            <a:endParaRPr lang="en-US"/>
          </a:p>
        </p:txBody>
      </p:sp>
    </p:spTree>
    <p:extLst>
      <p:ext uri="{BB962C8B-B14F-4D97-AF65-F5344CB8AC3E}">
        <p14:creationId xmlns:p14="http://schemas.microsoft.com/office/powerpoint/2010/main" val="864503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83694A-7E2A-4787-9F09-4843891A582E}" type="datetimeFigureOut">
              <a:rPr lang="en-US" smtClean="0"/>
              <a:t>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4A601-027D-4814-B1A0-E3EF799750D2}" type="slidenum">
              <a:rPr lang="en-US" smtClean="0"/>
              <a:t>‹#›</a:t>
            </a:fld>
            <a:endParaRPr lang="en-US"/>
          </a:p>
        </p:txBody>
      </p:sp>
    </p:spTree>
    <p:extLst>
      <p:ext uri="{BB962C8B-B14F-4D97-AF65-F5344CB8AC3E}">
        <p14:creationId xmlns:p14="http://schemas.microsoft.com/office/powerpoint/2010/main" val="3430148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83694A-7E2A-4787-9F09-4843891A582E}" type="datetimeFigureOut">
              <a:rPr lang="en-US" smtClean="0"/>
              <a:t>8/27/2012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4A601-027D-4814-B1A0-E3EF799750D2}" type="slidenum">
              <a:rPr lang="en-US" smtClean="0"/>
              <a:t>‹#›</a:t>
            </a:fld>
            <a:endParaRPr lang="en-US"/>
          </a:p>
        </p:txBody>
      </p:sp>
    </p:spTree>
    <p:extLst>
      <p:ext uri="{BB962C8B-B14F-4D97-AF65-F5344CB8AC3E}">
        <p14:creationId xmlns:p14="http://schemas.microsoft.com/office/powerpoint/2010/main" val="1368134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83694A-7E2A-4787-9F09-4843891A582E}" type="datetimeFigureOut">
              <a:rPr lang="en-US" smtClean="0"/>
              <a:t>8/27/2012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4A601-027D-4814-B1A0-E3EF799750D2}" type="slidenum">
              <a:rPr lang="en-US" smtClean="0"/>
              <a:t>‹#›</a:t>
            </a:fld>
            <a:endParaRPr lang="en-US"/>
          </a:p>
        </p:txBody>
      </p:sp>
    </p:spTree>
    <p:extLst>
      <p:ext uri="{BB962C8B-B14F-4D97-AF65-F5344CB8AC3E}">
        <p14:creationId xmlns:p14="http://schemas.microsoft.com/office/powerpoint/2010/main" val="2407819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3694A-7E2A-4787-9F09-4843891A582E}" type="datetimeFigureOut">
              <a:rPr lang="en-US" smtClean="0"/>
              <a:t>8/27/2012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4A601-027D-4814-B1A0-E3EF799750D2}" type="slidenum">
              <a:rPr lang="en-US" smtClean="0"/>
              <a:t>‹#›</a:t>
            </a:fld>
            <a:endParaRPr lang="en-US"/>
          </a:p>
        </p:txBody>
      </p:sp>
    </p:spTree>
    <p:extLst>
      <p:ext uri="{BB962C8B-B14F-4D97-AF65-F5344CB8AC3E}">
        <p14:creationId xmlns:p14="http://schemas.microsoft.com/office/powerpoint/2010/main" val="235294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3694A-7E2A-4787-9F09-4843891A582E}" type="datetimeFigureOut">
              <a:rPr lang="en-US" smtClean="0"/>
              <a:t>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4A601-027D-4814-B1A0-E3EF799750D2}" type="slidenum">
              <a:rPr lang="en-US" smtClean="0"/>
              <a:t>‹#›</a:t>
            </a:fld>
            <a:endParaRPr lang="en-US"/>
          </a:p>
        </p:txBody>
      </p:sp>
    </p:spTree>
    <p:extLst>
      <p:ext uri="{BB962C8B-B14F-4D97-AF65-F5344CB8AC3E}">
        <p14:creationId xmlns:p14="http://schemas.microsoft.com/office/powerpoint/2010/main" val="97290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3694A-7E2A-4787-9F09-4843891A582E}" type="datetimeFigureOut">
              <a:rPr lang="en-US" smtClean="0"/>
              <a:t>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4A601-027D-4814-B1A0-E3EF799750D2}" type="slidenum">
              <a:rPr lang="en-US" smtClean="0"/>
              <a:t>‹#›</a:t>
            </a:fld>
            <a:endParaRPr lang="en-US"/>
          </a:p>
        </p:txBody>
      </p:sp>
    </p:spTree>
    <p:extLst>
      <p:ext uri="{BB962C8B-B14F-4D97-AF65-F5344CB8AC3E}">
        <p14:creationId xmlns:p14="http://schemas.microsoft.com/office/powerpoint/2010/main" val="2016985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3694A-7E2A-4787-9F09-4843891A582E}" type="datetimeFigureOut">
              <a:rPr lang="en-US" smtClean="0"/>
              <a:t>8/27/2012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4A601-027D-4814-B1A0-E3EF799750D2}" type="slidenum">
              <a:rPr lang="en-US" smtClean="0"/>
              <a:t>‹#›</a:t>
            </a:fld>
            <a:endParaRPr lang="en-US"/>
          </a:p>
        </p:txBody>
      </p:sp>
    </p:spTree>
    <p:extLst>
      <p:ext uri="{BB962C8B-B14F-4D97-AF65-F5344CB8AC3E}">
        <p14:creationId xmlns:p14="http://schemas.microsoft.com/office/powerpoint/2010/main" val="3044998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a:bodyPr>
          <a:lstStyle/>
          <a:p>
            <a:r>
              <a:rPr lang="en-US" dirty="0" smtClean="0">
                <a:latin typeface="Comic Sans MS" pitchFamily="66" charset="0"/>
              </a:rPr>
              <a:t>Addition /Subtraction with Decimals and Word Problems</a:t>
            </a:r>
            <a:endParaRPr lang="en-US" dirty="0">
              <a:latin typeface="Comic Sans MS" pitchFamily="66" charset="0"/>
            </a:endParaRPr>
          </a:p>
        </p:txBody>
      </p:sp>
    </p:spTree>
    <p:extLst>
      <p:ext uri="{BB962C8B-B14F-4D97-AF65-F5344CB8AC3E}">
        <p14:creationId xmlns:p14="http://schemas.microsoft.com/office/powerpoint/2010/main" val="3306384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fontScale="90000"/>
          </a:bodyPr>
          <a:lstStyle/>
          <a:p>
            <a:r>
              <a:rPr lang="en-US" dirty="0" smtClean="0">
                <a:latin typeface="Comic Sans MS" pitchFamily="66" charset="0"/>
              </a:rPr>
              <a:t>A leather jacket that normally sells for $259.99 is on sale now for $197.88. How much can you save if you buy it now?</a:t>
            </a:r>
            <a:endParaRPr lang="en-US" dirty="0">
              <a:latin typeface="Comic Sans MS" pitchFamily="66" charset="0"/>
            </a:endParaRPr>
          </a:p>
        </p:txBody>
      </p:sp>
    </p:spTree>
    <p:extLst>
      <p:ext uri="{BB962C8B-B14F-4D97-AF65-F5344CB8AC3E}">
        <p14:creationId xmlns:p14="http://schemas.microsoft.com/office/powerpoint/2010/main" val="845941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fontScale="90000"/>
          </a:bodyPr>
          <a:lstStyle/>
          <a:p>
            <a:r>
              <a:rPr lang="en-US" dirty="0" smtClean="0">
                <a:latin typeface="Comic Sans MS" pitchFamily="66" charset="0"/>
              </a:rPr>
              <a:t>The Burrows Family took $650 cash with them on vacation. At the end of their vacation, they had $4.67 left. How much cash did they spend on vacation?</a:t>
            </a:r>
            <a:endParaRPr lang="en-US" dirty="0">
              <a:latin typeface="Comic Sans MS" pitchFamily="66" charset="0"/>
            </a:endParaRPr>
          </a:p>
        </p:txBody>
      </p:sp>
    </p:spTree>
    <p:extLst>
      <p:ext uri="{BB962C8B-B14F-4D97-AF65-F5344CB8AC3E}">
        <p14:creationId xmlns:p14="http://schemas.microsoft.com/office/powerpoint/2010/main" val="1148423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a:bodyPr>
          <a:lstStyle/>
          <a:p>
            <a:r>
              <a:rPr lang="en-US" dirty="0" smtClean="0">
                <a:latin typeface="Comic Sans MS" pitchFamily="66" charset="0"/>
              </a:rPr>
              <a:t>5.08 + 11.2 + 6.075=</a:t>
            </a:r>
            <a:endParaRPr lang="en-US" dirty="0">
              <a:latin typeface="Comic Sans MS" pitchFamily="66" charset="0"/>
            </a:endParaRPr>
          </a:p>
        </p:txBody>
      </p:sp>
    </p:spTree>
    <p:extLst>
      <p:ext uri="{BB962C8B-B14F-4D97-AF65-F5344CB8AC3E}">
        <p14:creationId xmlns:p14="http://schemas.microsoft.com/office/powerpoint/2010/main" val="2210186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a:bodyPr>
          <a:lstStyle/>
          <a:p>
            <a:r>
              <a:rPr lang="en-US" dirty="0" smtClean="0">
                <a:latin typeface="Comic Sans MS" pitchFamily="66" charset="0"/>
              </a:rPr>
              <a:t>5.14 + 2.3 + 5.097=</a:t>
            </a:r>
            <a:endParaRPr lang="en-US" dirty="0">
              <a:latin typeface="Comic Sans MS" pitchFamily="66" charset="0"/>
            </a:endParaRPr>
          </a:p>
        </p:txBody>
      </p:sp>
    </p:spTree>
    <p:extLst>
      <p:ext uri="{BB962C8B-B14F-4D97-AF65-F5344CB8AC3E}">
        <p14:creationId xmlns:p14="http://schemas.microsoft.com/office/powerpoint/2010/main" val="2210186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fontScale="90000"/>
          </a:bodyPr>
          <a:lstStyle/>
          <a:p>
            <a:r>
              <a:rPr lang="en-US" dirty="0" smtClean="0">
                <a:latin typeface="Comic Sans MS" pitchFamily="66" charset="0"/>
              </a:rPr>
              <a:t>Nathan’s dog weighs 28.9 pounds. His cat weighs 8.63 pounds. How much more does Nathan’s dog weigh than his cat?</a:t>
            </a:r>
            <a:endParaRPr lang="en-US" dirty="0">
              <a:latin typeface="Comic Sans MS" pitchFamily="66" charset="0"/>
            </a:endParaRPr>
          </a:p>
        </p:txBody>
      </p:sp>
    </p:spTree>
    <p:extLst>
      <p:ext uri="{BB962C8B-B14F-4D97-AF65-F5344CB8AC3E}">
        <p14:creationId xmlns:p14="http://schemas.microsoft.com/office/powerpoint/2010/main" val="3803284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a:bodyPr>
          <a:lstStyle/>
          <a:p>
            <a:r>
              <a:rPr lang="en-US" dirty="0" smtClean="0">
                <a:latin typeface="Comic Sans MS" pitchFamily="66" charset="0"/>
              </a:rPr>
              <a:t>12.5 + 18.04=</a:t>
            </a:r>
            <a:endParaRPr lang="en-US" dirty="0">
              <a:latin typeface="Comic Sans MS" pitchFamily="66" charset="0"/>
            </a:endParaRPr>
          </a:p>
        </p:txBody>
      </p:sp>
    </p:spTree>
    <p:extLst>
      <p:ext uri="{BB962C8B-B14F-4D97-AF65-F5344CB8AC3E}">
        <p14:creationId xmlns:p14="http://schemas.microsoft.com/office/powerpoint/2010/main" val="2210186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a:bodyPr>
          <a:lstStyle/>
          <a:p>
            <a:r>
              <a:rPr lang="en-US" dirty="0" smtClean="0">
                <a:latin typeface="Comic Sans MS" pitchFamily="66" charset="0"/>
              </a:rPr>
              <a:t>325.604 – 34.59=</a:t>
            </a:r>
            <a:endParaRPr lang="en-US" dirty="0">
              <a:latin typeface="Comic Sans MS" pitchFamily="66" charset="0"/>
            </a:endParaRPr>
          </a:p>
        </p:txBody>
      </p:sp>
    </p:spTree>
    <p:extLst>
      <p:ext uri="{BB962C8B-B14F-4D97-AF65-F5344CB8AC3E}">
        <p14:creationId xmlns:p14="http://schemas.microsoft.com/office/powerpoint/2010/main" val="2210186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fontScale="90000"/>
          </a:bodyPr>
          <a:lstStyle/>
          <a:p>
            <a:r>
              <a:rPr lang="en-US" dirty="0" err="1" smtClean="0">
                <a:latin typeface="Comic Sans MS" pitchFamily="66" charset="0"/>
              </a:rPr>
              <a:t>Trinitee</a:t>
            </a:r>
            <a:r>
              <a:rPr lang="en-US" dirty="0" smtClean="0">
                <a:latin typeface="Comic Sans MS" pitchFamily="66" charset="0"/>
              </a:rPr>
              <a:t> ate 0.26 gram of table salt. Cornelius ate 0.54 gram of table salt. How much MORE table salt did Cornelius eat than </a:t>
            </a:r>
            <a:r>
              <a:rPr lang="en-US" dirty="0" err="1" smtClean="0">
                <a:latin typeface="Comic Sans MS" pitchFamily="66" charset="0"/>
              </a:rPr>
              <a:t>Trinitee</a:t>
            </a:r>
            <a:r>
              <a:rPr lang="en-US" dirty="0" smtClean="0">
                <a:latin typeface="Comic Sans MS" pitchFamily="66" charset="0"/>
              </a:rPr>
              <a:t>?</a:t>
            </a:r>
            <a:endParaRPr lang="en-US" dirty="0">
              <a:latin typeface="Comic Sans MS" pitchFamily="66" charset="0"/>
            </a:endParaRPr>
          </a:p>
        </p:txBody>
      </p:sp>
    </p:spTree>
    <p:extLst>
      <p:ext uri="{BB962C8B-B14F-4D97-AF65-F5344CB8AC3E}">
        <p14:creationId xmlns:p14="http://schemas.microsoft.com/office/powerpoint/2010/main" val="149100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fontScale="90000"/>
          </a:bodyPr>
          <a:lstStyle/>
          <a:p>
            <a:r>
              <a:rPr lang="en-US" dirty="0" smtClean="0">
                <a:latin typeface="Comic Sans MS" pitchFamily="66" charset="0"/>
              </a:rPr>
              <a:t>Cassie earned $108.46 last week. Adam earned $153.26 last week. How much did Cassie and Adam earn together?</a:t>
            </a:r>
            <a:endParaRPr lang="en-US" dirty="0">
              <a:latin typeface="Comic Sans MS" pitchFamily="66" charset="0"/>
            </a:endParaRPr>
          </a:p>
        </p:txBody>
      </p:sp>
    </p:spTree>
    <p:extLst>
      <p:ext uri="{BB962C8B-B14F-4D97-AF65-F5344CB8AC3E}">
        <p14:creationId xmlns:p14="http://schemas.microsoft.com/office/powerpoint/2010/main" val="1349677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a:bodyPr>
          <a:lstStyle/>
          <a:p>
            <a:r>
              <a:rPr lang="en-US" dirty="0" smtClean="0">
                <a:latin typeface="Comic Sans MS" pitchFamily="66" charset="0"/>
              </a:rPr>
              <a:t>40.5 + 7.132=</a:t>
            </a:r>
            <a:endParaRPr lang="en-US" dirty="0">
              <a:latin typeface="Comic Sans MS" pitchFamily="66" charset="0"/>
            </a:endParaRPr>
          </a:p>
        </p:txBody>
      </p:sp>
    </p:spTree>
    <p:extLst>
      <p:ext uri="{BB962C8B-B14F-4D97-AF65-F5344CB8AC3E}">
        <p14:creationId xmlns:p14="http://schemas.microsoft.com/office/powerpoint/2010/main" val="2006945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fontScale="90000"/>
          </a:bodyPr>
          <a:lstStyle/>
          <a:p>
            <a:r>
              <a:rPr lang="en-US" dirty="0" smtClean="0">
                <a:latin typeface="Comic Sans MS" pitchFamily="66" charset="0"/>
              </a:rPr>
              <a:t>A cat costs $10.95 and a T-shirt costs $14.20. How much change will you receive if you pay for both items with a $50 bill?</a:t>
            </a:r>
            <a:endParaRPr lang="en-US" dirty="0">
              <a:latin typeface="Comic Sans MS" pitchFamily="66" charset="0"/>
            </a:endParaRPr>
          </a:p>
        </p:txBody>
      </p:sp>
    </p:spTree>
    <p:extLst>
      <p:ext uri="{BB962C8B-B14F-4D97-AF65-F5344CB8AC3E}">
        <p14:creationId xmlns:p14="http://schemas.microsoft.com/office/powerpoint/2010/main" val="420485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Autofit/>
          </a:bodyPr>
          <a:lstStyle/>
          <a:p>
            <a:r>
              <a:rPr lang="en-US" sz="3600" dirty="0" smtClean="0">
                <a:latin typeface="Comic Sans MS" pitchFamily="66" charset="0"/>
              </a:rPr>
              <a:t>Rachel played kickball for 2.25 hours before lunch. She played again in the afternoon for 1.5 hours. How long did Rachel play kickball altogether?</a:t>
            </a:r>
            <a:endParaRPr lang="en-US" sz="3600" dirty="0">
              <a:latin typeface="Comic Sans MS" pitchFamily="66" charset="0"/>
            </a:endParaRPr>
          </a:p>
        </p:txBody>
      </p:sp>
    </p:spTree>
    <p:extLst>
      <p:ext uri="{BB962C8B-B14F-4D97-AF65-F5344CB8AC3E}">
        <p14:creationId xmlns:p14="http://schemas.microsoft.com/office/powerpoint/2010/main" val="32445117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a:bodyPr>
          <a:lstStyle/>
          <a:p>
            <a:r>
              <a:rPr lang="en-US" dirty="0" smtClean="0">
                <a:latin typeface="Comic Sans MS" pitchFamily="66" charset="0"/>
              </a:rPr>
              <a:t>24.94 – 3.074=</a:t>
            </a:r>
            <a:endParaRPr lang="en-US" dirty="0">
              <a:latin typeface="Comic Sans MS" pitchFamily="66" charset="0"/>
            </a:endParaRPr>
          </a:p>
        </p:txBody>
      </p:sp>
    </p:spTree>
    <p:extLst>
      <p:ext uri="{BB962C8B-B14F-4D97-AF65-F5344CB8AC3E}">
        <p14:creationId xmlns:p14="http://schemas.microsoft.com/office/powerpoint/2010/main" val="20069457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fontScale="90000"/>
          </a:bodyPr>
          <a:lstStyle/>
          <a:p>
            <a:r>
              <a:rPr lang="en-US" dirty="0" err="1" smtClean="0">
                <a:latin typeface="Comic Sans MS" pitchFamily="66" charset="0"/>
              </a:rPr>
              <a:t>Nakyria</a:t>
            </a:r>
            <a:r>
              <a:rPr lang="en-US" dirty="0" smtClean="0">
                <a:latin typeface="Comic Sans MS" pitchFamily="66" charset="0"/>
              </a:rPr>
              <a:t> save $52.75 to buy some CDs, but she spent  only $42.18. How much money does </a:t>
            </a:r>
            <a:r>
              <a:rPr lang="en-US" dirty="0" err="1" smtClean="0">
                <a:latin typeface="Comic Sans MS" pitchFamily="66" charset="0"/>
              </a:rPr>
              <a:t>Nakyria</a:t>
            </a:r>
            <a:r>
              <a:rPr lang="en-US" dirty="0" smtClean="0">
                <a:latin typeface="Comic Sans MS" pitchFamily="66" charset="0"/>
              </a:rPr>
              <a:t> have left?</a:t>
            </a:r>
            <a:endParaRPr lang="en-US" dirty="0">
              <a:latin typeface="Comic Sans MS" pitchFamily="66" charset="0"/>
            </a:endParaRPr>
          </a:p>
        </p:txBody>
      </p:sp>
    </p:spTree>
    <p:extLst>
      <p:ext uri="{BB962C8B-B14F-4D97-AF65-F5344CB8AC3E}">
        <p14:creationId xmlns:p14="http://schemas.microsoft.com/office/powerpoint/2010/main" val="29702750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a:bodyPr>
          <a:lstStyle/>
          <a:p>
            <a:r>
              <a:rPr lang="en-US" dirty="0" smtClean="0">
                <a:latin typeface="Comic Sans MS" pitchFamily="66" charset="0"/>
              </a:rPr>
              <a:t>24.94 – 3.074=</a:t>
            </a:r>
            <a:endParaRPr lang="en-US" dirty="0">
              <a:latin typeface="Comic Sans MS" pitchFamily="66" charset="0"/>
            </a:endParaRPr>
          </a:p>
        </p:txBody>
      </p:sp>
    </p:spTree>
    <p:extLst>
      <p:ext uri="{BB962C8B-B14F-4D97-AF65-F5344CB8AC3E}">
        <p14:creationId xmlns:p14="http://schemas.microsoft.com/office/powerpoint/2010/main" val="29702750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Autofit/>
          </a:bodyPr>
          <a:lstStyle/>
          <a:p>
            <a:r>
              <a:rPr lang="en-US" sz="3600" dirty="0" smtClean="0">
                <a:latin typeface="Comic Sans MS" pitchFamily="66" charset="0"/>
              </a:rPr>
              <a:t>The average precipitation in Anniston, Alabama, during the month of March is 6.23 inches. The average precipitation during the month of October is 2.37 inches. How much greater is the average precipitation in Anniston during March than during October?</a:t>
            </a:r>
            <a:endParaRPr lang="en-US" sz="3600" dirty="0">
              <a:latin typeface="Comic Sans MS" pitchFamily="66" charset="0"/>
            </a:endParaRPr>
          </a:p>
        </p:txBody>
      </p:sp>
    </p:spTree>
    <p:extLst>
      <p:ext uri="{BB962C8B-B14F-4D97-AF65-F5344CB8AC3E}">
        <p14:creationId xmlns:p14="http://schemas.microsoft.com/office/powerpoint/2010/main" val="3623041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Autofit/>
          </a:bodyPr>
          <a:lstStyle/>
          <a:p>
            <a:r>
              <a:rPr lang="en-US" sz="3600" smtClean="0">
                <a:latin typeface="Comic Sans MS" pitchFamily="66" charset="0"/>
              </a:rPr>
              <a:t>0.48 + 0.408=</a:t>
            </a:r>
            <a:endParaRPr lang="en-US" sz="3600" dirty="0">
              <a:latin typeface="Comic Sans MS" pitchFamily="66" charset="0"/>
            </a:endParaRPr>
          </a:p>
        </p:txBody>
      </p:sp>
    </p:spTree>
    <p:extLst>
      <p:ext uri="{BB962C8B-B14F-4D97-AF65-F5344CB8AC3E}">
        <p14:creationId xmlns:p14="http://schemas.microsoft.com/office/powerpoint/2010/main" val="3433422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fontScale="90000"/>
          </a:bodyPr>
          <a:lstStyle/>
          <a:p>
            <a:r>
              <a:rPr lang="en-US" dirty="0" smtClean="0">
                <a:latin typeface="Comic Sans MS" pitchFamily="66" charset="0"/>
              </a:rPr>
              <a:t>In two months, Ashley spent a total of $305.43 on groceries. She spent $213.20 in the first month. How much did she spend in the second month?</a:t>
            </a:r>
            <a:endParaRPr lang="en-US" dirty="0">
              <a:latin typeface="Comic Sans MS" pitchFamily="66" charset="0"/>
            </a:endParaRPr>
          </a:p>
        </p:txBody>
      </p:sp>
    </p:spTree>
    <p:extLst>
      <p:ext uri="{BB962C8B-B14F-4D97-AF65-F5344CB8AC3E}">
        <p14:creationId xmlns:p14="http://schemas.microsoft.com/office/powerpoint/2010/main" val="3306384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a:bodyPr>
          <a:lstStyle/>
          <a:p>
            <a:r>
              <a:rPr lang="en-US" dirty="0" smtClean="0">
                <a:latin typeface="Comic Sans MS" pitchFamily="66" charset="0"/>
              </a:rPr>
              <a:t>58.67 – 28.72=</a:t>
            </a:r>
            <a:endParaRPr lang="en-US" dirty="0">
              <a:latin typeface="Comic Sans MS" pitchFamily="66" charset="0"/>
            </a:endParaRPr>
          </a:p>
        </p:txBody>
      </p:sp>
    </p:spTree>
    <p:extLst>
      <p:ext uri="{BB962C8B-B14F-4D97-AF65-F5344CB8AC3E}">
        <p14:creationId xmlns:p14="http://schemas.microsoft.com/office/powerpoint/2010/main" val="536116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a:bodyPr>
          <a:lstStyle/>
          <a:p>
            <a:r>
              <a:rPr lang="en-US" dirty="0" smtClean="0">
                <a:latin typeface="Comic Sans MS" pitchFamily="66" charset="0"/>
              </a:rPr>
              <a:t>1.34 + 2=</a:t>
            </a:r>
            <a:endParaRPr lang="en-US" dirty="0">
              <a:latin typeface="Comic Sans MS" pitchFamily="66" charset="0"/>
            </a:endParaRPr>
          </a:p>
        </p:txBody>
      </p:sp>
    </p:spTree>
    <p:extLst>
      <p:ext uri="{BB962C8B-B14F-4D97-AF65-F5344CB8AC3E}">
        <p14:creationId xmlns:p14="http://schemas.microsoft.com/office/powerpoint/2010/main" val="860769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Autofit/>
          </a:bodyPr>
          <a:lstStyle/>
          <a:p>
            <a:r>
              <a:rPr lang="en-US" sz="3600" dirty="0" smtClean="0">
                <a:latin typeface="Comic Sans MS" pitchFamily="66" charset="0"/>
              </a:rPr>
              <a:t>Josh bought a sandwich for $2.89 and a bottle of juice for $1.19. How much did Josh spend altogether?</a:t>
            </a:r>
            <a:endParaRPr lang="en-US" sz="3600" dirty="0">
              <a:latin typeface="Comic Sans MS" pitchFamily="66" charset="0"/>
            </a:endParaRPr>
          </a:p>
        </p:txBody>
      </p:sp>
    </p:spTree>
    <p:extLst>
      <p:ext uri="{BB962C8B-B14F-4D97-AF65-F5344CB8AC3E}">
        <p14:creationId xmlns:p14="http://schemas.microsoft.com/office/powerpoint/2010/main" val="3244511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a:bodyPr>
          <a:lstStyle/>
          <a:p>
            <a:r>
              <a:rPr lang="en-US" dirty="0" smtClean="0">
                <a:latin typeface="Comic Sans MS" pitchFamily="66" charset="0"/>
              </a:rPr>
              <a:t>1.25 + 4.1 + 10.007=</a:t>
            </a:r>
            <a:endParaRPr lang="en-US" dirty="0">
              <a:latin typeface="Comic Sans MS" pitchFamily="66" charset="0"/>
            </a:endParaRPr>
          </a:p>
        </p:txBody>
      </p:sp>
    </p:spTree>
    <p:extLst>
      <p:ext uri="{BB962C8B-B14F-4D97-AF65-F5344CB8AC3E}">
        <p14:creationId xmlns:p14="http://schemas.microsoft.com/office/powerpoint/2010/main" val="845941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a:bodyPr>
          <a:lstStyle/>
          <a:p>
            <a:r>
              <a:rPr lang="en-US" dirty="0" smtClean="0">
                <a:latin typeface="Comic Sans MS" pitchFamily="66" charset="0"/>
              </a:rPr>
              <a:t>23.657 – 9.83=</a:t>
            </a:r>
            <a:endParaRPr lang="en-US" dirty="0">
              <a:latin typeface="Comic Sans MS" pitchFamily="66" charset="0"/>
            </a:endParaRPr>
          </a:p>
        </p:txBody>
      </p:sp>
    </p:spTree>
    <p:extLst>
      <p:ext uri="{BB962C8B-B14F-4D97-AF65-F5344CB8AC3E}">
        <p14:creationId xmlns:p14="http://schemas.microsoft.com/office/powerpoint/2010/main" val="845941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772400" cy="1470025"/>
          </a:xfrm>
        </p:spPr>
        <p:txBody>
          <a:bodyPr>
            <a:normAutofit fontScale="90000"/>
          </a:bodyPr>
          <a:lstStyle/>
          <a:p>
            <a:r>
              <a:rPr lang="en-US" dirty="0" smtClean="0">
                <a:latin typeface="Comic Sans MS" pitchFamily="66" charset="0"/>
              </a:rPr>
              <a:t>Kenya can have his oil changed in his car for $19.99, or he can buy the oil and filter and change it himself for $8.79. How much would he save by changing the oil himself?</a:t>
            </a:r>
            <a:endParaRPr lang="en-US" dirty="0">
              <a:latin typeface="Comic Sans MS" pitchFamily="66" charset="0"/>
            </a:endParaRPr>
          </a:p>
        </p:txBody>
      </p:sp>
    </p:spTree>
    <p:extLst>
      <p:ext uri="{BB962C8B-B14F-4D97-AF65-F5344CB8AC3E}">
        <p14:creationId xmlns:p14="http://schemas.microsoft.com/office/powerpoint/2010/main" val="845941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418</Words>
  <Application>Microsoft Office PowerPoint</Application>
  <PresentationFormat>On-screen Show (4:3)</PresentationFormat>
  <Paragraphs>25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Addition /Subtraction with Decimals and Word Problems</vt:lpstr>
      <vt:lpstr>A cat costs $10.95 and a T-shirt costs $14.20. How much change will you receive if you pay for both items with a $50 bill?</vt:lpstr>
      <vt:lpstr>In two months, Ashley spent a total of $305.43 on groceries. She spent $213.20 in the first month. How much did she spend in the second month?</vt:lpstr>
      <vt:lpstr>58.67 – 28.72=</vt:lpstr>
      <vt:lpstr>1.34 + 2=</vt:lpstr>
      <vt:lpstr>Josh bought a sandwich for $2.89 and a bottle of juice for $1.19. How much did Josh spend altogether?</vt:lpstr>
      <vt:lpstr>1.25 + 4.1 + 10.007=</vt:lpstr>
      <vt:lpstr>23.657 – 9.83=</vt:lpstr>
      <vt:lpstr>Kenya can have his oil changed in his car for $19.99, or he can buy the oil and filter and change it himself for $8.79. How much would he save by changing the oil himself?</vt:lpstr>
      <vt:lpstr>A leather jacket that normally sells for $259.99 is on sale now for $197.88. How much can you save if you buy it now?</vt:lpstr>
      <vt:lpstr>The Burrows Family took $650 cash with them on vacation. At the end of their vacation, they had $4.67 left. How much cash did they spend on vacation?</vt:lpstr>
      <vt:lpstr>5.08 + 11.2 + 6.075=</vt:lpstr>
      <vt:lpstr>5.14 + 2.3 + 5.097=</vt:lpstr>
      <vt:lpstr>Nathan’s dog weighs 28.9 pounds. His cat weighs 8.63 pounds. How much more does Nathan’s dog weigh than his cat?</vt:lpstr>
      <vt:lpstr>12.5 + 18.04=</vt:lpstr>
      <vt:lpstr>325.604 – 34.59=</vt:lpstr>
      <vt:lpstr>Trinitee ate 0.26 gram of table salt. Cornelius ate 0.54 gram of table salt. How much MORE table salt did Cornelius eat than Trinitee?</vt:lpstr>
      <vt:lpstr>Cassie earned $108.46 last week. Adam earned $153.26 last week. How much did Cassie and Adam earn together?</vt:lpstr>
      <vt:lpstr>40.5 + 7.132=</vt:lpstr>
      <vt:lpstr>Rachel played kickball for 2.25 hours before lunch. She played again in the afternoon for 1.5 hours. How long did Rachel play kickball altogether?</vt:lpstr>
      <vt:lpstr>24.94 – 3.074=</vt:lpstr>
      <vt:lpstr>Nakyria save $52.75 to buy some CDs, but she spent  only $42.18. How much money does Nakyria have left?</vt:lpstr>
      <vt:lpstr>24.94 – 3.074=</vt:lpstr>
      <vt:lpstr>The average precipitation in Anniston, Alabama, during the month of March is 6.23 inches. The average precipitation during the month of October is 2.37 inches. How much greater is the average precipitation in Anniston during March than during October?</vt:lpstr>
      <vt:lpstr>0.48 + 0.408=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two months, Ashley spent a total of $305.43 on groceries. She spent $213.20 in the first month. How much did she spend in the second month?</dc:title>
  <dc:creator>Shavonne</dc:creator>
  <cp:lastModifiedBy>Shavonne</cp:lastModifiedBy>
  <cp:revision>17</cp:revision>
  <dcterms:created xsi:type="dcterms:W3CDTF">2012-08-28T04:02:27Z</dcterms:created>
  <dcterms:modified xsi:type="dcterms:W3CDTF">2012-08-28T04:47:24Z</dcterms:modified>
</cp:coreProperties>
</file>