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4" r:id="rId6"/>
    <p:sldId id="265" r:id="rId7"/>
    <p:sldId id="266" r:id="rId8"/>
    <p:sldId id="260" r:id="rId9"/>
    <p:sldId id="261" r:id="rId10"/>
    <p:sldId id="262" r:id="rId11"/>
    <p:sldId id="263" r:id="rId12"/>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10D"/>
    <a:srgbClr val="817ADC"/>
    <a:srgbClr val="CC0099"/>
    <a:srgbClr val="43351D"/>
    <a:srgbClr val="B096C0"/>
    <a:srgbClr val="41FD6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8247560-6BA7-47CD-89FD-784EDC5C5D6C}" type="datetimeFigureOut">
              <a:rPr lang="en-US" smtClean="0"/>
              <a:pPr/>
              <a:t>12/6/2012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35C31D6-0587-42C3-B332-57FF1597C625}"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247560-6BA7-47CD-89FD-784EDC5C5D6C}"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C31D6-0587-42C3-B332-57FF1597C6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247560-6BA7-47CD-89FD-784EDC5C5D6C}"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C31D6-0587-42C3-B332-57FF1597C6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247560-6BA7-47CD-89FD-784EDC5C5D6C}"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C31D6-0587-42C3-B332-57FF1597C625}"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8247560-6BA7-47CD-89FD-784EDC5C5D6C}" type="datetimeFigureOut">
              <a:rPr lang="en-US" smtClean="0"/>
              <a:pPr/>
              <a:t>12/6/2012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335C31D6-0587-42C3-B332-57FF1597C62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8247560-6BA7-47CD-89FD-784EDC5C5D6C}" type="datetimeFigureOut">
              <a:rPr lang="en-US" smtClean="0"/>
              <a:pPr/>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C31D6-0587-42C3-B332-57FF1597C625}"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8247560-6BA7-47CD-89FD-784EDC5C5D6C}" type="datetimeFigureOut">
              <a:rPr lang="en-US" smtClean="0"/>
              <a:pPr/>
              <a:t>12/6/2012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5C31D6-0587-42C3-B332-57FF1597C625}"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8247560-6BA7-47CD-89FD-784EDC5C5D6C}" type="datetimeFigureOut">
              <a:rPr lang="en-US" smtClean="0"/>
              <a:pPr/>
              <a:t>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5C31D6-0587-42C3-B332-57FF1597C6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47560-6BA7-47CD-89FD-784EDC5C5D6C}" type="datetimeFigureOut">
              <a:rPr lang="en-US" smtClean="0"/>
              <a:pPr/>
              <a:t>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5C31D6-0587-42C3-B332-57FF1597C6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8247560-6BA7-47CD-89FD-784EDC5C5D6C}" type="datetimeFigureOut">
              <a:rPr lang="en-US" smtClean="0"/>
              <a:pPr/>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C31D6-0587-42C3-B332-57FF1597C625}"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8247560-6BA7-47CD-89FD-784EDC5C5D6C}" type="datetimeFigureOut">
              <a:rPr lang="en-US" smtClean="0"/>
              <a:pPr/>
              <a:t>12/6/2012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335C31D6-0587-42C3-B332-57FF1597C625}"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8247560-6BA7-47CD-89FD-784EDC5C5D6C}" type="datetimeFigureOut">
              <a:rPr lang="en-US" smtClean="0"/>
              <a:pPr/>
              <a:t>12/6/2012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35C31D6-0587-42C3-B332-57FF1597C62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audio" Target="file:///C:\Users\Holly\AppData\Local\Microsoft\Windows\Temporary%20Internet%20Files\Content.IE5\FJBA90ZZ\MS910218929%5b1%5d.wav"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C:\Users\Holly\AppData\Local\Microsoft\Windows\Temporary%20Internet%20Files\Content.IE5\AUP49MK0\MS900054295%5b1%5d.mid"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media/audio2.wav"/></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90800" y="3581400"/>
            <a:ext cx="6400800" cy="1600200"/>
          </a:xfrm>
        </p:spPr>
        <p:txBody>
          <a:bodyPr>
            <a:normAutofit fontScale="77500" lnSpcReduction="20000"/>
          </a:bodyPr>
          <a:lstStyle/>
          <a:p>
            <a:pPr algn="r"/>
            <a:r>
              <a:rPr lang="en-US" sz="4800" dirty="0" smtClean="0">
                <a:solidFill>
                  <a:srgbClr val="FF0000"/>
                </a:solidFill>
                <a:latin typeface="Brush Script MT" pitchFamily="66" charset="0"/>
              </a:rPr>
              <a:t>By Adam Smith and Sergio Matlalcuatzi</a:t>
            </a:r>
          </a:p>
          <a:p>
            <a:pPr algn="r"/>
            <a:r>
              <a:rPr lang="en-US" sz="4800" dirty="0" smtClean="0">
                <a:solidFill>
                  <a:srgbClr val="FF0000"/>
                </a:solidFill>
                <a:latin typeface="Brush Script MT" pitchFamily="66" charset="0"/>
              </a:rPr>
              <a:t> </a:t>
            </a:r>
            <a:endParaRPr lang="en-US" sz="4800" dirty="0">
              <a:solidFill>
                <a:srgbClr val="FF0000"/>
              </a:solidFill>
              <a:latin typeface="Brush Script MT" pitchFamily="66" charset="0"/>
            </a:endParaRPr>
          </a:p>
        </p:txBody>
      </p:sp>
      <p:sp>
        <p:nvSpPr>
          <p:cNvPr id="2" name="Title 1"/>
          <p:cNvSpPr>
            <a:spLocks noGrp="1"/>
          </p:cNvSpPr>
          <p:nvPr>
            <p:ph type="ctrTitle"/>
          </p:nvPr>
        </p:nvSpPr>
        <p:spPr>
          <a:xfrm>
            <a:off x="381000" y="1295400"/>
            <a:ext cx="8229600" cy="1470025"/>
          </a:xfrm>
        </p:spPr>
        <p:txBody>
          <a:bodyPr>
            <a:noAutofit/>
          </a:bodyPr>
          <a:lstStyle/>
          <a:p>
            <a:r>
              <a:rPr sz="88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The Nutcracker</a:t>
            </a:r>
            <a:endParaRPr lang="en-US" sz="8800" dirty="0">
              <a:solidFill>
                <a:srgbClr val="00B050"/>
              </a:solidFill>
            </a:endParaRPr>
          </a:p>
        </p:txBody>
      </p:sp>
      <p:pic>
        <p:nvPicPr>
          <p:cNvPr id="5" name="MS910218929[1].wav">
            <a:hlinkClick r:id="" action="ppaction://media"/>
          </p:cNvPr>
          <p:cNvPicPr>
            <a:picLocks noRot="1" noChangeAspect="1"/>
          </p:cNvPicPr>
          <p:nvPr>
            <a:audioFile r:link="rId1"/>
          </p:nvPr>
        </p:nvPicPr>
        <p:blipFill>
          <a:blip r:embed="rId3" cstate="print"/>
          <a:stretch>
            <a:fillRect/>
          </a:stretch>
        </p:blipFill>
        <p:spPr>
          <a:xfrm>
            <a:off x="6629400" y="914400"/>
            <a:ext cx="304800" cy="304800"/>
          </a:xfrm>
          <a:prstGeom prst="rect">
            <a:avLst/>
          </a:prstGeom>
        </p:spPr>
      </p:pic>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0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772400" cy="1143000"/>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5400" b="1" dirty="0" smtClean="0">
                <a:ln w="17780" cmpd="sng">
                  <a:solidFill>
                    <a:srgbClr val="FFFFFF"/>
                  </a:solidFill>
                  <a:prstDash val="solid"/>
                  <a:miter lim="800000"/>
                </a:ln>
                <a:solidFill>
                  <a:srgbClr val="CC0099"/>
                </a:solidFill>
                <a:effectLst>
                  <a:outerShdw blurRad="50800" algn="tl" rotWithShape="0">
                    <a:srgbClr val="000000"/>
                  </a:outerShdw>
                </a:effectLst>
              </a:rPr>
              <a:t>And then….</a:t>
            </a:r>
            <a:endParaRPr lang="en-US" sz="5400" dirty="0">
              <a:solidFill>
                <a:srgbClr val="CC0099"/>
              </a:solidFill>
            </a:endParaRPr>
          </a:p>
        </p:txBody>
      </p:sp>
      <p:pic>
        <p:nvPicPr>
          <p:cNvPr id="4" name="Content Placeholder 3" descr="imagesCAK2J82P.jpg"/>
          <p:cNvPicPr>
            <a:picLocks noGrp="1" noChangeAspect="1"/>
          </p:cNvPicPr>
          <p:nvPr>
            <p:ph sz="quarter" idx="1"/>
          </p:nvPr>
        </p:nvPicPr>
        <p:blipFill>
          <a:blip r:embed="rId2" cstate="print"/>
          <a:stretch>
            <a:fillRect/>
          </a:stretch>
        </p:blipFill>
        <p:spPr>
          <a:xfrm>
            <a:off x="2286000" y="1447800"/>
            <a:ext cx="4374629" cy="5181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1" nodeType="clickEffect">
                                  <p:stCondLst>
                                    <p:cond delay="0"/>
                                  </p:stCondLst>
                                  <p:childTnLst>
                                    <p:animMotion origin="layout" path="M -0.1 -0.00555 L -0.35 -0.00555 " pathEditMode="relative" rAng="0" ptsTypes="AA">
                                      <p:cBhvr>
                                        <p:cTn id="6" dur="2000" spd="-100000" fill="hold"/>
                                        <p:tgtEl>
                                          <p:spTgt spid="2"/>
                                        </p:tgtEl>
                                        <p:attrNameLst>
                                          <p:attrName>ppt_x</p:attrName>
                                          <p:attrName>ppt_y</p:attrName>
                                        </p:attrNameLst>
                                      </p:cBhvr>
                                      <p:rCtr x="-125" y="0"/>
                                    </p:animMotion>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ln w="1905"/>
                <a:solidFill>
                  <a:srgbClr val="FF410D"/>
                </a:solidFill>
                <a:effectLst>
                  <a:innerShdw blurRad="69850" dist="43180" dir="5400000">
                    <a:srgbClr val="000000">
                      <a:alpha val="65000"/>
                    </a:srgbClr>
                  </a:innerShdw>
                </a:effectLst>
              </a:rPr>
              <a:t>Don’t worry, be happy.</a:t>
            </a:r>
            <a:endParaRPr lang="en-US" sz="4800" b="1" dirty="0">
              <a:ln w="1905"/>
              <a:solidFill>
                <a:srgbClr val="FF410D"/>
              </a:solidFill>
              <a:effectLst>
                <a:innerShdw blurRad="69850" dist="43180" dir="5400000">
                  <a:srgbClr val="000000">
                    <a:alpha val="65000"/>
                  </a:srgbClr>
                </a:innerShdw>
              </a:effectLst>
            </a:endParaRPr>
          </a:p>
        </p:txBody>
      </p:sp>
      <p:pic>
        <p:nvPicPr>
          <p:cNvPr id="4" name="Content Placeholder 3" descr="imagesCASVVYYR.jpg"/>
          <p:cNvPicPr>
            <a:picLocks noGrp="1" noChangeAspect="1"/>
          </p:cNvPicPr>
          <p:nvPr>
            <p:ph sz="quarter" idx="1"/>
          </p:nvPr>
        </p:nvPicPr>
        <p:blipFill>
          <a:blip r:embed="rId2" cstate="print"/>
          <a:stretch>
            <a:fillRect/>
          </a:stretch>
        </p:blipFill>
        <p:spPr>
          <a:xfrm>
            <a:off x="1676400" y="1828800"/>
            <a:ext cx="5391739" cy="4038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mph" presetSubtype="0" fill="hold" nodeType="clickEffect">
                                  <p:stCondLst>
                                    <p:cond delay="0"/>
                                  </p:stCondLst>
                                  <p:childTnLst>
                                    <p:animScale>
                                      <p:cBhvr>
                                        <p:cTn id="12" dur="2000" fill="hold"/>
                                        <p:tgtEl>
                                          <p:spTgt spid="4"/>
                                        </p:tgtEl>
                                      </p:cBhvr>
                                      <p:by x="150000" y="150000"/>
                                    </p:animScale>
                                  </p:childTnLst>
                                </p:cTn>
                              </p:par>
                            </p:childTnLst>
                          </p:cTn>
                        </p:par>
                      </p:childTnLst>
                    </p:cTn>
                  </p:par>
                  <p:par>
                    <p:cTn id="13" fill="hold">
                      <p:stCondLst>
                        <p:cond delay="indefinite"/>
                      </p:stCondLst>
                      <p:childTnLst>
                        <p:par>
                          <p:cTn id="14" fill="hold">
                            <p:stCondLst>
                              <p:cond delay="0"/>
                            </p:stCondLst>
                            <p:childTnLst>
                              <p:par>
                                <p:cTn id="15" presetID="5" presetClass="emph" presetSubtype="1" nodeType="clickEffect">
                                  <p:stCondLst>
                                    <p:cond delay="0"/>
                                  </p:stCondLst>
                                  <p:childTnLst>
                                    <p:set>
                                      <p:cBhvr override="childStyle">
                                        <p:cTn id="16" dur="indefinite"/>
                                        <p:tgtEl>
                                          <p:spTgt spid="4"/>
                                        </p:tgtEl>
                                        <p:attrNameLst>
                                          <p:attrName>style.fontStyle</p:attrName>
                                        </p:attrNameLst>
                                      </p:cBhvr>
                                      <p:to>
                                        <p:strVal val="normal"/>
                                      </p:to>
                                    </p:set>
                                    <p:set>
                                      <p:cBhvr override="childStyle">
                                        <p:cTn id="17" dur="indefinite"/>
                                        <p:tgtEl>
                                          <p:spTgt spid="4"/>
                                        </p:tgtEl>
                                        <p:attrNameLst>
                                          <p:attrName>style.fontWeight</p:attrName>
                                        </p:attrNameLst>
                                      </p:cBhvr>
                                      <p:to>
                                        <p:strVal val="bold"/>
                                      </p:to>
                                    </p:set>
                                    <p:set>
                                      <p:cBhvr override="childStyle">
                                        <p:cTn id="18" dur="indefinite"/>
                                        <p:tgtEl>
                                          <p:spTgt spid="4"/>
                                        </p:tgtEl>
                                        <p:attrNameLst>
                                          <p:attrName>style.textDecorationUnderline</p:attrName>
                                        </p:attrNameLst>
                                      </p:cBhvr>
                                      <p:to>
                                        <p:strVal val="false"/>
                                      </p:to>
                                    </p:set>
                                  </p:childTnLst>
                                </p:cTn>
                              </p:par>
                            </p:childTnLst>
                          </p:cTn>
                        </p:par>
                      </p:childTnLst>
                    </p:cTn>
                  </p:par>
                  <p:par>
                    <p:cTn id="19" fill="hold">
                      <p:stCondLst>
                        <p:cond delay="indefinite"/>
                      </p:stCondLst>
                      <p:childTnLst>
                        <p:par>
                          <p:cTn id="20" fill="hold">
                            <p:stCondLst>
                              <p:cond delay="0"/>
                            </p:stCondLst>
                            <p:childTnLst>
                              <p:par>
                                <p:cTn id="21" presetID="6" presetClass="emph" presetSubtype="0" fill="hold" nodeType="clickEffect">
                                  <p:stCondLst>
                                    <p:cond delay="0"/>
                                  </p:stCondLst>
                                  <p:childTnLst>
                                    <p:animScale>
                                      <p:cBhvr>
                                        <p:cTn id="22"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lgerian" pitchFamily="82" charset="0"/>
              </a:rPr>
              <a:t>How it Began</a:t>
            </a:r>
            <a:endParaRPr lang="en-US"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lgerian" pitchFamily="82" charset="0"/>
            </a:endParaRPr>
          </a:p>
        </p:txBody>
      </p:sp>
      <p:sp>
        <p:nvSpPr>
          <p:cNvPr id="3" name="Content Placeholder 2"/>
          <p:cNvSpPr>
            <a:spLocks noGrp="1"/>
          </p:cNvSpPr>
          <p:nvPr>
            <p:ph sz="quarter" idx="1"/>
          </p:nvPr>
        </p:nvSpPr>
        <p:spPr/>
        <p:txBody>
          <a:bodyPr>
            <a:noAutofit/>
          </a:bodyPr>
          <a:lstStyle/>
          <a:p>
            <a:r>
              <a:rPr lang="en-US" sz="3200" dirty="0" smtClean="0">
                <a:solidFill>
                  <a:srgbClr val="FF410D"/>
                </a:solidFill>
                <a:latin typeface="Brush Script MT" pitchFamily="66" charset="0"/>
              </a:rPr>
              <a:t>Ivan Vsevolozhsky made and designed the original Nutcracker but it was not a success. The 20 min suite that Tchaikovsky extracted from the ballet was. However, the complete </a:t>
            </a:r>
            <a:r>
              <a:rPr lang="en-US" sz="3200" i="1" dirty="0" smtClean="0">
                <a:solidFill>
                  <a:srgbClr val="FF410D"/>
                </a:solidFill>
                <a:latin typeface="Brush Script MT" pitchFamily="66" charset="0"/>
              </a:rPr>
              <a:t>Nutcracker </a:t>
            </a:r>
            <a:r>
              <a:rPr lang="en-US" sz="3200" dirty="0" smtClean="0">
                <a:solidFill>
                  <a:srgbClr val="FF410D"/>
                </a:solidFill>
                <a:latin typeface="Brush Script MT" pitchFamily="66" charset="0"/>
              </a:rPr>
              <a:t>has enjoyed mass amounts of popularity since the late 1960s and is now performed by countless ballet companies, mainly during the Christmas season.</a:t>
            </a:r>
            <a:endParaRPr lang="en-US" sz="3200" i="1" dirty="0">
              <a:solidFill>
                <a:srgbClr val="FF410D"/>
              </a:solidFill>
              <a:latin typeface="Brush Script MT" pitchFamily="66" charset="0"/>
            </a:endParaRPr>
          </a:p>
        </p:txBody>
      </p:sp>
      <p:pic>
        <p:nvPicPr>
          <p:cNvPr id="5" name="MS900388229[1].wav">
            <a:hlinkClick r:id="" action="ppaction://media"/>
          </p:cNvPr>
          <p:cNvPicPr>
            <a:picLocks noRot="1" noChangeAspect="1"/>
          </p:cNvPicPr>
          <p:nvPr>
            <a:wavAudioFile r:embed="rId1" name="MS900388229[1].wav"/>
          </p:nvPr>
        </p:nvPicPr>
        <p:blipFill>
          <a:blip r:embed="rId3" cstate="print"/>
          <a:stretch>
            <a:fillRect/>
          </a:stretch>
        </p:blipFill>
        <p:spPr>
          <a:xfrm>
            <a:off x="7848600" y="685800"/>
            <a:ext cx="304800" cy="304800"/>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440"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dirty="0" smtClean="0">
                <a:ln w="0"/>
                <a:solidFill>
                  <a:schemeClr val="accent3">
                    <a:lumMod val="75000"/>
                  </a:schemeClr>
                </a:solidFill>
                <a:effectLst>
                  <a:reflection blurRad="12700" stA="50000" endPos="50000" dist="5000" dir="5400000" sy="-100000" rotWithShape="0"/>
                </a:effectLst>
              </a:rPr>
              <a:t>Ivan Vsevolozhsky</a:t>
            </a:r>
            <a:endParaRPr lang="en-US" sz="5400" b="1" cap="all" dirty="0">
              <a:ln w="0"/>
              <a:solidFill>
                <a:schemeClr val="accent3">
                  <a:lumMod val="75000"/>
                </a:schemeClr>
              </a:solidFill>
              <a:effectLst>
                <a:reflection blurRad="12700" stA="50000" endPos="50000" dist="5000" dir="5400000" sy="-100000" rotWithShape="0"/>
              </a:effectLst>
            </a:endParaRPr>
          </a:p>
        </p:txBody>
      </p:sp>
      <p:sp>
        <p:nvSpPr>
          <p:cNvPr id="3" name="Content Placeholder 2"/>
          <p:cNvSpPr>
            <a:spLocks noGrp="1"/>
          </p:cNvSpPr>
          <p:nvPr>
            <p:ph sz="quarter" idx="1"/>
          </p:nvPr>
        </p:nvSpPr>
        <p:spPr/>
        <p:txBody>
          <a:bodyPr>
            <a:normAutofit lnSpcReduction="10000"/>
          </a:bodyPr>
          <a:lstStyle/>
          <a:p>
            <a:r>
              <a:rPr lang="en-US" sz="2800" dirty="0" smtClean="0">
                <a:solidFill>
                  <a:srgbClr val="0070C0"/>
                </a:solidFill>
                <a:latin typeface="Arial Black" pitchFamily="34" charset="0"/>
                <a:cs typeface="Aharoni" pitchFamily="2" charset="-79"/>
              </a:rPr>
              <a:t>Ivan Vsevolozhsky was the music writer, producer, and the creator of the Nutcracker and to help him was Marius Petipa, who had helped in the creation of </a:t>
            </a:r>
            <a:r>
              <a:rPr lang="en-US" sz="2800" i="1" dirty="0" smtClean="0">
                <a:solidFill>
                  <a:srgbClr val="0070C0"/>
                </a:solidFill>
                <a:latin typeface="Arial Black" pitchFamily="34" charset="0"/>
                <a:cs typeface="Aharoni" pitchFamily="2" charset="-79"/>
              </a:rPr>
              <a:t>The</a:t>
            </a:r>
            <a:r>
              <a:rPr lang="en-US" sz="2800" dirty="0" smtClean="0">
                <a:solidFill>
                  <a:srgbClr val="0070C0"/>
                </a:solidFill>
                <a:latin typeface="Arial Black" pitchFamily="34" charset="0"/>
                <a:cs typeface="Aharoni" pitchFamily="2" charset="-79"/>
              </a:rPr>
              <a:t> </a:t>
            </a:r>
            <a:r>
              <a:rPr lang="en-US" sz="2800" i="1" dirty="0" smtClean="0">
                <a:solidFill>
                  <a:srgbClr val="0070C0"/>
                </a:solidFill>
                <a:latin typeface="Arial Black" pitchFamily="34" charset="0"/>
                <a:cs typeface="Aharoni" pitchFamily="2" charset="-79"/>
              </a:rPr>
              <a:t>Sleeping Beauty</a:t>
            </a:r>
            <a:r>
              <a:rPr lang="en-US" sz="2800" dirty="0" smtClean="0">
                <a:solidFill>
                  <a:srgbClr val="0070C0"/>
                </a:solidFill>
                <a:latin typeface="Arial Black" pitchFamily="34" charset="0"/>
                <a:cs typeface="Aharoni" pitchFamily="2" charset="-79"/>
              </a:rPr>
              <a:t>. Vsevolozhsky made the Nutcracker as a two part ballet. Petipa gave Vsevolozhsky specific detailed instructions for the composition of each number , down to the tempo and the bars.</a:t>
            </a:r>
            <a:endParaRPr lang="en-US" sz="2800" dirty="0">
              <a:solidFill>
                <a:srgbClr val="0070C0"/>
              </a:solidFill>
              <a:latin typeface="Arial Black" pitchFamily="34" charset="0"/>
              <a:cs typeface="Aharoni" pitchFamily="2" charset="-79"/>
            </a:endParaRPr>
          </a:p>
        </p:txBody>
      </p:sp>
      <p:pic>
        <p:nvPicPr>
          <p:cNvPr id="5" name="MS900054295[1].mid">
            <a:hlinkClick r:id="" action="ppaction://media"/>
          </p:cNvPr>
          <p:cNvPicPr>
            <a:picLocks noRot="1" noChangeAspect="1"/>
          </p:cNvPicPr>
          <p:nvPr>
            <a:audioFile r:link="rId1"/>
          </p:nvPr>
        </p:nvPicPr>
        <p:blipFill>
          <a:blip r:embed="rId3" cstate="print"/>
          <a:stretch>
            <a:fillRect/>
          </a:stretch>
        </p:blipFill>
        <p:spPr>
          <a:xfrm>
            <a:off x="8534400" y="8382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7308"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rgbClr val="002060"/>
                </a:solidFill>
                <a:effectLst>
                  <a:outerShdw blurRad="50800" dist="39000" dir="5460000" algn="tl">
                    <a:srgbClr val="000000">
                      <a:alpha val="38000"/>
                    </a:srgbClr>
                  </a:outerShdw>
                </a:effectLst>
              </a:rPr>
              <a:t>Then…</a:t>
            </a:r>
            <a:endParaRPr lang="en-US" sz="6600" b="1" dirty="0">
              <a:ln w="11430"/>
              <a:solidFill>
                <a:srgbClr val="002060"/>
              </a:solidFill>
              <a:effectLst>
                <a:outerShdw blurRad="50800" dist="39000" dir="5460000" algn="tl">
                  <a:srgbClr val="000000">
                    <a:alpha val="38000"/>
                  </a:srgbClr>
                </a:outerShdw>
              </a:effectLst>
            </a:endParaRPr>
          </a:p>
        </p:txBody>
      </p:sp>
      <p:sp>
        <p:nvSpPr>
          <p:cNvPr id="3" name="Content Placeholder 2"/>
          <p:cNvSpPr>
            <a:spLocks noGrp="1"/>
          </p:cNvSpPr>
          <p:nvPr>
            <p:ph sz="quarter" idx="1"/>
          </p:nvPr>
        </p:nvSpPr>
        <p:spPr/>
        <p:txBody>
          <a:bodyPr>
            <a:noAutofit/>
          </a:bodyPr>
          <a:lstStyle/>
          <a:p>
            <a:r>
              <a:rPr lang="en-US" sz="3600" dirty="0" smtClean="0">
                <a:solidFill>
                  <a:srgbClr val="CC0099"/>
                </a:solidFill>
                <a:latin typeface="Monotype Corsiva" pitchFamily="66" charset="0"/>
                <a:cs typeface="Narkisim" pitchFamily="34" charset="-79"/>
              </a:rPr>
              <a:t>The first performance of the Nutcracker did not end well. The reaction to the dancers was ambivalent. While most critics praised Dell 'Era on her point work as the Sugar Plum Fairy , one critic called her “pudgy” and “corpulent”. The libretto was criticized for being “lopsided” (the end is near).</a:t>
            </a:r>
            <a:endParaRPr lang="en-US" sz="3600" dirty="0">
              <a:solidFill>
                <a:srgbClr val="CC0099"/>
              </a:solidFill>
              <a:latin typeface="Monotype Corsiva" pitchFamily="66" charset="0"/>
              <a:cs typeface="Narkisim" pitchFamily="34" charset="-79"/>
            </a:endParaRPr>
          </a:p>
        </p:txBody>
      </p:sp>
      <p:pic>
        <p:nvPicPr>
          <p:cNvPr id="4" name="MS900074693[1].wav">
            <a:hlinkClick r:id="" action="ppaction://media"/>
          </p:cNvPr>
          <p:cNvPicPr>
            <a:picLocks noRot="1" noChangeAspect="1"/>
          </p:cNvPicPr>
          <p:nvPr>
            <a:wavAudioFile r:embed="rId1" name="MS900074693[1].wav"/>
          </p:nvPr>
        </p:nvPicPr>
        <p:blipFill>
          <a:blip r:embed="rId3" cstate="print"/>
          <a:stretch>
            <a:fillRect/>
          </a:stretch>
        </p:blipFill>
        <p:spPr>
          <a:xfrm>
            <a:off x="7467600" y="7620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2565"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b="1" spc="300" dirty="0" smtClean="0">
                <a:ln w="11430" cmpd="sng">
                  <a:solidFill>
                    <a:schemeClr val="accent1">
                      <a:tint val="10000"/>
                    </a:schemeClr>
                  </a:solidFill>
                  <a:prstDash val="solid"/>
                  <a:miter lim="800000"/>
                </a:ln>
                <a:solidFill>
                  <a:srgbClr val="817ADC"/>
                </a:solidFill>
                <a:effectLst>
                  <a:glow rad="45500">
                    <a:schemeClr val="accent1">
                      <a:satMod val="220000"/>
                      <a:alpha val="35000"/>
                    </a:schemeClr>
                  </a:glow>
                </a:effectLst>
              </a:rPr>
              <a:t>Acts</a:t>
            </a:r>
            <a:endParaRPr lang="en-US" sz="6600" dirty="0">
              <a:solidFill>
                <a:srgbClr val="817ADC"/>
              </a:solidFill>
            </a:endParaRPr>
          </a:p>
        </p:txBody>
      </p:sp>
      <p:sp>
        <p:nvSpPr>
          <p:cNvPr id="3" name="Content Placeholder 2"/>
          <p:cNvSpPr>
            <a:spLocks noGrp="1"/>
          </p:cNvSpPr>
          <p:nvPr>
            <p:ph sz="quarter" idx="1"/>
          </p:nvPr>
        </p:nvSpPr>
        <p:spPr>
          <a:xfrm>
            <a:off x="914400" y="1447800"/>
            <a:ext cx="7772400" cy="5257800"/>
          </a:xfrm>
        </p:spPr>
        <p:txBody>
          <a:bodyPr>
            <a:noAutofit/>
          </a:bodyPr>
          <a:lstStyle/>
          <a:p>
            <a:r>
              <a:rPr lang="en-US" sz="1600" dirty="0" smtClean="0">
                <a:solidFill>
                  <a:srgbClr val="43351D"/>
                </a:solidFill>
                <a:latin typeface="MV Boli" pitchFamily="2" charset="0"/>
                <a:cs typeface="MV Boli" pitchFamily="2" charset="0"/>
              </a:rPr>
              <a:t>Act I           . Angels            Act II</a:t>
            </a:r>
          </a:p>
          <a:p>
            <a:pPr>
              <a:buNone/>
            </a:pPr>
            <a:r>
              <a:rPr lang="en-US" sz="1600" dirty="0" smtClean="0">
                <a:solidFill>
                  <a:srgbClr val="43351D"/>
                </a:solidFill>
                <a:latin typeface="MV Boli" pitchFamily="2" charset="0"/>
                <a:cs typeface="MV Boli" pitchFamily="2" charset="0"/>
              </a:rPr>
              <a:t>. President                           . Angels</a:t>
            </a:r>
          </a:p>
          <a:p>
            <a:pPr>
              <a:buNone/>
            </a:pPr>
            <a:r>
              <a:rPr lang="en-US" sz="1600" dirty="0" smtClean="0">
                <a:solidFill>
                  <a:srgbClr val="43351D"/>
                </a:solidFill>
                <a:latin typeface="MV Boli" pitchFamily="2" charset="0"/>
                <a:cs typeface="MV Boli" pitchFamily="2" charset="0"/>
              </a:rPr>
              <a:t>. His wife                             . Sugar Plum Fairy</a:t>
            </a:r>
          </a:p>
          <a:p>
            <a:pPr>
              <a:buNone/>
            </a:pPr>
            <a:r>
              <a:rPr lang="en-US" sz="1600" dirty="0" smtClean="0">
                <a:solidFill>
                  <a:srgbClr val="43351D"/>
                </a:solidFill>
                <a:latin typeface="MV Boli" pitchFamily="2" charset="0"/>
                <a:cs typeface="MV Boli" pitchFamily="2" charset="0"/>
              </a:rPr>
              <a:t>. Guests                              . Clara</a:t>
            </a:r>
          </a:p>
          <a:p>
            <a:pPr>
              <a:buNone/>
            </a:pPr>
            <a:r>
              <a:rPr lang="en-US" sz="1600" dirty="0" smtClean="0">
                <a:solidFill>
                  <a:srgbClr val="43351D"/>
                </a:solidFill>
                <a:latin typeface="MV Boli" pitchFamily="2" charset="0"/>
                <a:cs typeface="MV Boli" pitchFamily="2" charset="0"/>
              </a:rPr>
              <a:t>. Children(Clara, Fritz)                . Nutcracker Prince</a:t>
            </a:r>
          </a:p>
          <a:p>
            <a:pPr>
              <a:buNone/>
            </a:pPr>
            <a:r>
              <a:rPr lang="en-US" sz="1600" dirty="0" smtClean="0">
                <a:solidFill>
                  <a:srgbClr val="43351D"/>
                </a:solidFill>
                <a:latin typeface="MV Boli" pitchFamily="2" charset="0"/>
                <a:cs typeface="MV Boli" pitchFamily="2" charset="0"/>
              </a:rPr>
              <a:t>. Parents                             . 12 pages</a:t>
            </a:r>
          </a:p>
          <a:p>
            <a:pPr>
              <a:buNone/>
            </a:pPr>
            <a:r>
              <a:rPr lang="en-US" sz="1600" dirty="0" smtClean="0">
                <a:solidFill>
                  <a:srgbClr val="43351D"/>
                </a:solidFill>
                <a:latin typeface="MV Boli" pitchFamily="2" charset="0"/>
                <a:cs typeface="MV Boli" pitchFamily="2" charset="0"/>
              </a:rPr>
              <a:t>. Councilor Drosselmeyer            . Eminent members of the court </a:t>
            </a:r>
          </a:p>
          <a:p>
            <a:pPr>
              <a:buNone/>
            </a:pPr>
            <a:r>
              <a:rPr lang="en-US" sz="1600" dirty="0" smtClean="0">
                <a:solidFill>
                  <a:srgbClr val="43351D"/>
                </a:solidFill>
                <a:latin typeface="MV Boli" pitchFamily="2" charset="0"/>
                <a:cs typeface="MV Boli" pitchFamily="2" charset="0"/>
              </a:rPr>
              <a:t>. Dolls                           . Spanish Hot Chocolate Performers</a:t>
            </a:r>
          </a:p>
          <a:p>
            <a:pPr>
              <a:buNone/>
            </a:pPr>
            <a:r>
              <a:rPr lang="en-US" sz="1600" dirty="0" smtClean="0">
                <a:solidFill>
                  <a:srgbClr val="43351D"/>
                </a:solidFill>
                <a:latin typeface="MV Boli" pitchFamily="2" charset="0"/>
                <a:cs typeface="MV Boli" pitchFamily="2" charset="0"/>
              </a:rPr>
              <a:t>. Nutcracker                           . Arabian coffee performers</a:t>
            </a:r>
          </a:p>
          <a:p>
            <a:pPr>
              <a:buNone/>
            </a:pPr>
            <a:r>
              <a:rPr lang="en-US" sz="1600" dirty="0" smtClean="0">
                <a:solidFill>
                  <a:srgbClr val="43351D"/>
                </a:solidFill>
                <a:latin typeface="MV Boli" pitchFamily="2" charset="0"/>
                <a:cs typeface="MV Boli" pitchFamily="2" charset="0"/>
              </a:rPr>
              <a:t>. Owl                                  . Chinese tea performers</a:t>
            </a:r>
          </a:p>
          <a:p>
            <a:pPr>
              <a:buNone/>
            </a:pPr>
            <a:r>
              <a:rPr lang="en-US" sz="1600" dirty="0" smtClean="0">
                <a:solidFill>
                  <a:srgbClr val="43351D"/>
                </a:solidFill>
                <a:latin typeface="MV Boli" pitchFamily="2" charset="0"/>
                <a:cs typeface="MV Boli" pitchFamily="2" charset="0"/>
              </a:rPr>
              <a:t>. Mice                              . Russian candy cane performers</a:t>
            </a:r>
          </a:p>
          <a:p>
            <a:pPr>
              <a:buNone/>
            </a:pPr>
            <a:r>
              <a:rPr lang="en-US" sz="1600" dirty="0" smtClean="0">
                <a:solidFill>
                  <a:srgbClr val="43351D"/>
                </a:solidFill>
                <a:latin typeface="MV Boli" pitchFamily="2" charset="0"/>
                <a:cs typeface="MV Boli" pitchFamily="2" charset="0"/>
              </a:rPr>
              <a:t>. Sentinel               . Danish Marzipan Shepherdesses Performers</a:t>
            </a:r>
          </a:p>
          <a:p>
            <a:pPr>
              <a:buNone/>
            </a:pPr>
            <a:r>
              <a:rPr lang="en-US" sz="1600" dirty="0" smtClean="0">
                <a:solidFill>
                  <a:srgbClr val="43351D"/>
                </a:solidFill>
                <a:latin typeface="MV Boli" pitchFamily="2" charset="0"/>
                <a:cs typeface="MV Boli" pitchFamily="2" charset="0"/>
              </a:rPr>
              <a:t>. Hare-Drummers                       . Mother Gigogne </a:t>
            </a:r>
          </a:p>
          <a:p>
            <a:pPr>
              <a:buNone/>
            </a:pPr>
            <a:r>
              <a:rPr lang="en-US" sz="1600" dirty="0" smtClean="0">
                <a:solidFill>
                  <a:srgbClr val="43351D"/>
                </a:solidFill>
                <a:latin typeface="MV Boli" pitchFamily="2" charset="0"/>
                <a:cs typeface="MV Boli" pitchFamily="2" charset="0"/>
              </a:rPr>
              <a:t>. Mouse King                           . Dewdrop</a:t>
            </a:r>
          </a:p>
          <a:p>
            <a:pPr>
              <a:buNone/>
            </a:pPr>
            <a:r>
              <a:rPr lang="en-US" sz="1600" dirty="0" smtClean="0">
                <a:solidFill>
                  <a:srgbClr val="43351D"/>
                </a:solidFill>
                <a:latin typeface="MV Boli" pitchFamily="2" charset="0"/>
                <a:cs typeface="MV Boli" pitchFamily="2" charset="0"/>
              </a:rPr>
              <a:t>. Soldiers                               . Flowers  </a:t>
            </a:r>
          </a:p>
          <a:p>
            <a:pPr>
              <a:buNone/>
            </a:pPr>
            <a:r>
              <a:rPr lang="en-US" sz="1600" dirty="0" smtClean="0">
                <a:solidFill>
                  <a:srgbClr val="43351D"/>
                </a:solidFill>
                <a:latin typeface="MV Boli" pitchFamily="2" charset="0"/>
                <a:cs typeface="MV Boli" pitchFamily="2" charset="0"/>
              </a:rPr>
              <a:t>. Snowflakes                            . Sugar Plum Fairy Cavalier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20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20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20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20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fade">
                                      <p:cBhvr>
                                        <p:cTn id="82" dur="20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The Music: part I</a:t>
            </a:r>
            <a:endParaRPr lang="en-US" sz="6600" dirty="0"/>
          </a:p>
        </p:txBody>
      </p:sp>
      <p:sp>
        <p:nvSpPr>
          <p:cNvPr id="3" name="Content Placeholder 2"/>
          <p:cNvSpPr>
            <a:spLocks noGrp="1"/>
          </p:cNvSpPr>
          <p:nvPr>
            <p:ph sz="quarter" idx="1"/>
          </p:nvPr>
        </p:nvSpPr>
        <p:spPr/>
        <p:txBody>
          <a:bodyPr>
            <a:normAutofit fontScale="70000" lnSpcReduction="20000"/>
          </a:bodyPr>
          <a:lstStyle/>
          <a:p>
            <a:pPr>
              <a:buNone/>
            </a:pPr>
            <a:r>
              <a:rPr lang="en-US" sz="2800" dirty="0" smtClean="0">
                <a:solidFill>
                  <a:srgbClr val="817ADC"/>
                </a:solidFill>
                <a:latin typeface="Aharoni" pitchFamily="2" charset="-79"/>
                <a:cs typeface="Aharoni" pitchFamily="2" charset="-79"/>
              </a:rPr>
              <a:t>     Act I                                                  </a:t>
            </a:r>
          </a:p>
          <a:p>
            <a:pPr>
              <a:buNone/>
            </a:pPr>
            <a:r>
              <a:rPr lang="fr-FR" sz="2800" dirty="0" smtClean="0">
                <a:solidFill>
                  <a:srgbClr val="817ADC"/>
                </a:solidFill>
                <a:latin typeface="Aharoni" pitchFamily="2" charset="-79"/>
                <a:cs typeface="Aharoni" pitchFamily="2" charset="-79"/>
              </a:rPr>
              <a:t>№01 Petite ouverture</a:t>
            </a:r>
          </a:p>
          <a:p>
            <a:pPr>
              <a:buNone/>
            </a:pPr>
            <a:r>
              <a:rPr lang="fr-FR" sz="2800" dirty="0" smtClean="0">
                <a:solidFill>
                  <a:srgbClr val="817ADC"/>
                </a:solidFill>
                <a:latin typeface="Aharoni" pitchFamily="2" charset="-79"/>
                <a:cs typeface="Aharoni" pitchFamily="2" charset="-79"/>
              </a:rPr>
              <a:t>№02 Scène: Une fête de Noël</a:t>
            </a:r>
          </a:p>
          <a:p>
            <a:pPr>
              <a:buNone/>
            </a:pPr>
            <a:r>
              <a:rPr lang="fr-FR" sz="2800" dirty="0" smtClean="0">
                <a:solidFill>
                  <a:srgbClr val="817ADC"/>
                </a:solidFill>
                <a:latin typeface="Aharoni" pitchFamily="2" charset="-79"/>
                <a:cs typeface="Aharoni" pitchFamily="2" charset="-79"/>
              </a:rPr>
              <a:t>№03 Marche et petit galop des enfants</a:t>
            </a:r>
          </a:p>
          <a:p>
            <a:pPr>
              <a:buNone/>
            </a:pPr>
            <a:r>
              <a:rPr lang="fr-FR" sz="2800" dirty="0" smtClean="0">
                <a:solidFill>
                  <a:srgbClr val="817ADC"/>
                </a:solidFill>
                <a:latin typeface="Aharoni" pitchFamily="2" charset="-79"/>
                <a:cs typeface="Aharoni" pitchFamily="2" charset="-79"/>
              </a:rPr>
              <a:t>№04 Danse des incroyables et merveilleuses</a:t>
            </a:r>
          </a:p>
          <a:p>
            <a:pPr>
              <a:buNone/>
            </a:pPr>
            <a:r>
              <a:rPr lang="fr-FR" sz="2800" dirty="0" smtClean="0">
                <a:solidFill>
                  <a:srgbClr val="817ADC"/>
                </a:solidFill>
                <a:latin typeface="Aharoni" pitchFamily="2" charset="-79"/>
                <a:cs typeface="Aharoni" pitchFamily="2" charset="-79"/>
              </a:rPr>
              <a:t>№05 Entrée de Drosselmeyer</a:t>
            </a:r>
          </a:p>
          <a:p>
            <a:pPr>
              <a:buNone/>
            </a:pPr>
            <a:r>
              <a:rPr lang="fr-FR" sz="2800" dirty="0" smtClean="0">
                <a:solidFill>
                  <a:srgbClr val="817ADC"/>
                </a:solidFill>
                <a:latin typeface="Aharoni" pitchFamily="2" charset="-79"/>
                <a:cs typeface="Aharoni" pitchFamily="2" charset="-79"/>
              </a:rPr>
              <a:t>№06 Danses des poupées mécaniques—</a:t>
            </a:r>
          </a:p>
          <a:p>
            <a:pPr>
              <a:buNone/>
            </a:pPr>
            <a:r>
              <a:rPr lang="fr-FR" sz="2800" dirty="0" smtClean="0">
                <a:solidFill>
                  <a:srgbClr val="817ADC"/>
                </a:solidFill>
                <a:latin typeface="Aharoni" pitchFamily="2" charset="-79"/>
                <a:cs typeface="Aharoni" pitchFamily="2" charset="-79"/>
              </a:rPr>
              <a:t>a. Arlequin et Columbine; Pas de deuxb. La Recruit et la vivandière№07 Le Casse-Noisette (Polka et la berceuse)</a:t>
            </a:r>
          </a:p>
          <a:p>
            <a:pPr>
              <a:buNone/>
            </a:pPr>
            <a:r>
              <a:rPr lang="fr-FR" sz="2800" dirty="0" smtClean="0">
                <a:solidFill>
                  <a:srgbClr val="817ADC"/>
                </a:solidFill>
                <a:latin typeface="Aharoni" pitchFamily="2" charset="-79"/>
                <a:cs typeface="Aharoni" pitchFamily="2" charset="-79"/>
              </a:rPr>
              <a:t>№08 Danse "Grossvater"</a:t>
            </a:r>
          </a:p>
          <a:p>
            <a:pPr>
              <a:buNone/>
            </a:pPr>
            <a:r>
              <a:rPr lang="fr-FR" sz="2800" dirty="0" smtClean="0">
                <a:solidFill>
                  <a:srgbClr val="817ADC"/>
                </a:solidFill>
                <a:latin typeface="Aharoni" pitchFamily="2" charset="-79"/>
                <a:cs typeface="Aharoni" pitchFamily="2" charset="-79"/>
              </a:rPr>
              <a:t>№09 Grand scène fantastique</a:t>
            </a:r>
          </a:p>
          <a:p>
            <a:pPr>
              <a:buNone/>
            </a:pPr>
            <a:r>
              <a:rPr lang="fr-FR" sz="2800" dirty="0" smtClean="0">
                <a:solidFill>
                  <a:srgbClr val="817ADC"/>
                </a:solidFill>
                <a:latin typeface="Aharoni" pitchFamily="2" charset="-79"/>
                <a:cs typeface="Aharoni" pitchFamily="2" charset="-79"/>
              </a:rPr>
              <a:t>№10 La bataille de Casse-Noisette et du Roi des souris</a:t>
            </a:r>
          </a:p>
          <a:p>
            <a:pPr>
              <a:buNone/>
            </a:pPr>
            <a:r>
              <a:rPr lang="fr-FR" sz="2800" dirty="0" smtClean="0">
                <a:solidFill>
                  <a:srgbClr val="817ADC"/>
                </a:solidFill>
                <a:latin typeface="Aharoni" pitchFamily="2" charset="-79"/>
                <a:cs typeface="Aharoni" pitchFamily="2" charset="-79"/>
              </a:rPr>
              <a:t>№11 Le voyage</a:t>
            </a:r>
          </a:p>
          <a:p>
            <a:pPr>
              <a:buNone/>
            </a:pPr>
            <a:r>
              <a:rPr lang="fr-FR" sz="2800" dirty="0" smtClean="0">
                <a:solidFill>
                  <a:srgbClr val="817ADC"/>
                </a:solidFill>
                <a:latin typeface="Aharoni" pitchFamily="2" charset="-79"/>
                <a:cs typeface="Aharoni" pitchFamily="2" charset="-79"/>
              </a:rPr>
              <a:t>№12 Valse des flocons de neige</a:t>
            </a:r>
          </a:p>
          <a:p>
            <a:pPr>
              <a:buNone/>
            </a:pPr>
            <a:endParaRPr lang="en-US" sz="2800" dirty="0">
              <a:solidFill>
                <a:srgbClr val="817ADC"/>
              </a:solidFill>
              <a:latin typeface="Aharoni" pitchFamily="2" charset="-79"/>
              <a:cs typeface="Aharoni" pitchFamily="2" charset="-79"/>
            </a:endParaRPr>
          </a:p>
        </p:txBody>
      </p:sp>
      <p:pic>
        <p:nvPicPr>
          <p:cNvPr id="1026" name="Picture 2" descr="C:\Users\Holly\AppData\Local\Microsoft\Windows\Temporary Internet Files\Content.IE5\3YAKV3QF\MC900432654[1].png"/>
          <p:cNvPicPr>
            <a:picLocks noChangeAspect="1" noChangeArrowheads="1"/>
          </p:cNvPicPr>
          <p:nvPr/>
        </p:nvPicPr>
        <p:blipFill>
          <a:blip r:embed="rId2" cstate="print"/>
          <a:srcRect/>
          <a:stretch>
            <a:fillRect/>
          </a:stretch>
        </p:blipFill>
        <p:spPr bwMode="auto">
          <a:xfrm>
            <a:off x="7239000" y="1524000"/>
            <a:ext cx="1371600" cy="1371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10833 -0.05551 C -0.02639 -0.01295 0.05573 0.02983 0.08855 0.04695 " pathEditMode="relative" rAng="0" ptsTypes="aA">
                                      <p:cBhvr>
                                        <p:cTn id="6" dur="2000" fill="hold"/>
                                        <p:tgtEl>
                                          <p:spTgt spid="1026"/>
                                        </p:tgtEl>
                                        <p:attrNameLst>
                                          <p:attrName>ppt_x</p:attrName>
                                          <p:attrName>ppt_y</p:attrName>
                                        </p:attrNameLst>
                                      </p:cBhvr>
                                      <p:rCtr x="98" y="5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dirty="0" smtClean="0">
                <a:ln w="18000">
                  <a:solidFill>
                    <a:schemeClr val="accent2">
                      <a:satMod val="140000"/>
                    </a:schemeClr>
                  </a:solidFill>
                  <a:prstDash val="solid"/>
                  <a:miter lim="800000"/>
                </a:ln>
                <a:solidFill>
                  <a:srgbClr val="92D050"/>
                </a:solidFill>
                <a:effectLst>
                  <a:outerShdw blurRad="25500" dist="23000" dir="7020000" algn="tl">
                    <a:srgbClr val="000000">
                      <a:alpha val="50000"/>
                    </a:srgbClr>
                  </a:outerShdw>
                </a:effectLst>
              </a:rPr>
              <a:t>The Music: part II</a:t>
            </a:r>
            <a:endParaRPr lang="en-US" sz="6600" dirty="0">
              <a:solidFill>
                <a:srgbClr val="92D050"/>
              </a:solidFill>
            </a:endParaRPr>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solidFill>
                  <a:srgbClr val="FF410D"/>
                </a:solidFill>
                <a:latin typeface="Aharoni" pitchFamily="2" charset="-79"/>
                <a:cs typeface="Aharoni" pitchFamily="2" charset="-79"/>
              </a:rPr>
              <a:t>Act II</a:t>
            </a:r>
          </a:p>
          <a:p>
            <a:pPr>
              <a:buNone/>
            </a:pPr>
            <a:r>
              <a:rPr lang="en-US" dirty="0" smtClean="0">
                <a:solidFill>
                  <a:srgbClr val="FF410D"/>
                </a:solidFill>
                <a:latin typeface="Aharoni" pitchFamily="2" charset="-79"/>
                <a:cs typeface="Aharoni" pitchFamily="2" charset="-79"/>
              </a:rPr>
              <a:t>№13 Introduction; Scène de Confiturembürg</a:t>
            </a:r>
          </a:p>
          <a:p>
            <a:pPr>
              <a:buNone/>
            </a:pPr>
            <a:r>
              <a:rPr lang="en-US" dirty="0" smtClean="0">
                <a:solidFill>
                  <a:srgbClr val="FF410D"/>
                </a:solidFill>
                <a:latin typeface="Aharoni" pitchFamily="2" charset="-79"/>
                <a:cs typeface="Aharoni" pitchFamily="2" charset="-79"/>
              </a:rPr>
              <a:t>Grand divertissement—</a:t>
            </a:r>
          </a:p>
          <a:p>
            <a:pPr>
              <a:buNone/>
            </a:pPr>
            <a:r>
              <a:rPr lang="en-US" dirty="0" smtClean="0">
                <a:solidFill>
                  <a:srgbClr val="FF410D"/>
                </a:solidFill>
                <a:latin typeface="Aharoni" pitchFamily="2" charset="-79"/>
                <a:cs typeface="Aharoni" pitchFamily="2" charset="-79"/>
              </a:rPr>
              <a:t>№14 "Chocolat" (Danse espagnole)№15 "Café" (Danse arabe)№16 "Thé" (Danse chinoise)№17 Danse des Bouffons№18 Danse des mirlitons№19 La mère Gigogne et les polichinelles№20 Grand ballabile№21 Pas de deux—</a:t>
            </a:r>
          </a:p>
          <a:p>
            <a:pPr>
              <a:buNone/>
            </a:pPr>
            <a:r>
              <a:rPr lang="en-US" dirty="0" smtClean="0">
                <a:solidFill>
                  <a:srgbClr val="FF410D"/>
                </a:solidFill>
                <a:latin typeface="Aharoni" pitchFamily="2" charset="-79"/>
                <a:cs typeface="Aharoni" pitchFamily="2" charset="-79"/>
              </a:rPr>
              <a:t>a. Grand adageb. Variation de Prince Coqueluche (M. Pavel Gerdt)c. Variation de la Fée-Dragée (Mlle. Antoinetta Dell-Era)d. Grand coda№22 Coda générale</a:t>
            </a:r>
          </a:p>
          <a:p>
            <a:pPr>
              <a:buNone/>
            </a:pPr>
            <a:r>
              <a:rPr lang="en-US" dirty="0" smtClean="0">
                <a:solidFill>
                  <a:srgbClr val="FF410D"/>
                </a:solidFill>
                <a:latin typeface="Aharoni" pitchFamily="2" charset="-79"/>
                <a:cs typeface="Aharoni" pitchFamily="2" charset="-79"/>
              </a:rPr>
              <a:t>№23 Apothéose: Une ruche</a:t>
            </a:r>
          </a:p>
          <a:p>
            <a:pPr>
              <a:buNone/>
            </a:pPr>
            <a:endParaRPr lang="en-US" dirty="0">
              <a:solidFill>
                <a:srgbClr val="FF410D"/>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6000" b="1" dirty="0" smtClean="0">
                <a:ln/>
                <a:solidFill>
                  <a:schemeClr val="accent3"/>
                </a:solidFill>
              </a:rPr>
              <a:t>Sneaky</a:t>
            </a:r>
            <a:endParaRPr lang="en-US" sz="6000" b="1" dirty="0">
              <a:ln/>
              <a:solidFill>
                <a:schemeClr val="accent3"/>
              </a:solidFill>
            </a:endParaRPr>
          </a:p>
        </p:txBody>
      </p:sp>
      <p:pic>
        <p:nvPicPr>
          <p:cNvPr id="4" name="Content Placeholder 3" descr="images.jpg"/>
          <p:cNvPicPr>
            <a:picLocks noGrp="1" noChangeAspect="1"/>
          </p:cNvPicPr>
          <p:nvPr>
            <p:ph sz="quarter" idx="1"/>
          </p:nvPr>
        </p:nvPicPr>
        <p:blipFill>
          <a:blip r:embed="rId2" cstate="print"/>
          <a:stretch>
            <a:fillRect/>
          </a:stretch>
        </p:blipFill>
        <p:spPr>
          <a:xfrm>
            <a:off x="2362200" y="1295400"/>
            <a:ext cx="4343400" cy="5402239"/>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41FD60"/>
                </a:solidFill>
                <a:effectLst>
                  <a:outerShdw blurRad="41275" dist="12700" dir="12000000" algn="tl" rotWithShape="0">
                    <a:srgbClr val="000000">
                      <a:alpha val="40000"/>
                    </a:srgbClr>
                  </a:outerShdw>
                </a:effectLst>
                <a:latin typeface="Arial Black" pitchFamily="34" charset="0"/>
              </a:rPr>
              <a:t>Staring contest</a:t>
            </a:r>
            <a:endParaRPr lang="en-US" sz="6000" dirty="0">
              <a:solidFill>
                <a:srgbClr val="41FD60"/>
              </a:solidFill>
              <a:latin typeface="Arial Black" pitchFamily="34" charset="0"/>
            </a:endParaRPr>
          </a:p>
        </p:txBody>
      </p:sp>
      <p:pic>
        <p:nvPicPr>
          <p:cNvPr id="4" name="Content Placeholder 3" descr="imagesCAG465UV.jpg"/>
          <p:cNvPicPr>
            <a:picLocks noGrp="1" noChangeAspect="1"/>
          </p:cNvPicPr>
          <p:nvPr>
            <p:ph sz="quarter" idx="1"/>
          </p:nvPr>
        </p:nvPicPr>
        <p:blipFill>
          <a:blip r:embed="rId2" cstate="print"/>
          <a:stretch>
            <a:fillRect/>
          </a:stretch>
        </p:blipFill>
        <p:spPr>
          <a:xfrm>
            <a:off x="1524000" y="1600200"/>
            <a:ext cx="6307317" cy="4724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199</TotalTime>
  <Words>523</Words>
  <Application>Microsoft Office PowerPoint</Application>
  <PresentationFormat>On-screen Show (4:3)</PresentationFormat>
  <Paragraphs>51</Paragraphs>
  <Slides>11</Slides>
  <Notes>0</Notes>
  <HiddenSlides>0</HiddenSlides>
  <MMClips>4</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Equity</vt:lpstr>
      <vt:lpstr>The Nutcracker</vt:lpstr>
      <vt:lpstr>How it Began</vt:lpstr>
      <vt:lpstr>Ivan Vsevolozhsky</vt:lpstr>
      <vt:lpstr>Then…</vt:lpstr>
      <vt:lpstr>Acts</vt:lpstr>
      <vt:lpstr>The Music: part I</vt:lpstr>
      <vt:lpstr>The Music: part II</vt:lpstr>
      <vt:lpstr>Sneaky</vt:lpstr>
      <vt:lpstr>Staring contest</vt:lpstr>
      <vt:lpstr>And then….</vt:lpstr>
      <vt:lpstr>Don’t worry, be happy.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Nutckracker</dc:title>
  <dc:creator>student</dc:creator>
  <cp:lastModifiedBy>sburrows</cp:lastModifiedBy>
  <cp:revision>32</cp:revision>
  <dcterms:created xsi:type="dcterms:W3CDTF">2012-11-30T17:26:59Z</dcterms:created>
  <dcterms:modified xsi:type="dcterms:W3CDTF">2012-12-06T16:18:19Z</dcterms:modified>
</cp:coreProperties>
</file>