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Default Extension="wav" ContentType="audio/wav"/>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13"/>
  </p:notesMasterIdLst>
  <p:sldIdLst>
    <p:sldId id="256" r:id="rId3"/>
    <p:sldId id="257" r:id="rId4"/>
    <p:sldId id="258" r:id="rId5"/>
    <p:sldId id="259" r:id="rId6"/>
    <p:sldId id="260" r:id="rId7"/>
    <p:sldId id="262" r:id="rId8"/>
    <p:sldId id="266" r:id="rId9"/>
    <p:sldId id="265" r:id="rId10"/>
    <p:sldId id="26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FA4DC9-0C7F-46D7-981E-5E8EE3AEA247}" type="datetimeFigureOut">
              <a:rPr lang="en-US" smtClean="0"/>
              <a:pPr/>
              <a:t>12/6/2012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439099-D605-4430-B7EC-C53834C117C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439099-D605-4430-B7EC-C53834C117C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439099-D605-4430-B7EC-C53834C117C5}"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439099-D605-4430-B7EC-C53834C117C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439099-D605-4430-B7EC-C53834C117C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439099-D605-4430-B7EC-C53834C117C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439099-D605-4430-B7EC-C53834C117C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439099-D605-4430-B7EC-C53834C117C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439099-D605-4430-B7EC-C53834C117C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439099-D605-4430-B7EC-C53834C117C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439099-D605-4430-B7EC-C53834C117C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BD9C080A-345A-4046-A7A4-94B17C32213C}" type="datetimeFigureOut">
              <a:rPr lang="en-US" smtClean="0"/>
              <a:pPr/>
              <a:t>12/6/2012</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60DBB2AD-D795-41E1-9366-068BA27CDD1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9C080A-345A-4046-A7A4-94B17C32213C}" type="datetimeFigureOut">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BB2AD-D795-41E1-9366-068BA27CDD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9C080A-345A-4046-A7A4-94B17C32213C}" type="datetimeFigureOut">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BB2AD-D795-41E1-9366-068BA27CDD1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BD9C080A-345A-4046-A7A4-94B17C32213C}" type="datetimeFigureOut">
              <a:rPr lang="en-US" smtClean="0"/>
              <a:pPr/>
              <a:t>12/6/2012</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0DBB2AD-D795-41E1-9366-068BA27CDD1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BD9C080A-345A-4046-A7A4-94B17C32213C}" type="datetimeFigureOut">
              <a:rPr lang="en-US" smtClean="0"/>
              <a:pPr/>
              <a:t>12/6/2012</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60DBB2AD-D795-41E1-9366-068BA27CDD1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BD9C080A-345A-4046-A7A4-94B17C32213C}" type="datetimeFigureOut">
              <a:rPr lang="en-US" smtClean="0"/>
              <a:pPr/>
              <a:t>12/6/2012</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60DBB2AD-D795-41E1-9366-068BA27CDD16}"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BD9C080A-345A-4046-A7A4-94B17C32213C}" type="datetimeFigureOut">
              <a:rPr lang="en-US" smtClean="0"/>
              <a:pPr/>
              <a:t>12/6/2012</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60DBB2AD-D795-41E1-9366-068BA27CDD1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BD9C080A-345A-4046-A7A4-94B17C32213C}" type="datetimeFigureOut">
              <a:rPr lang="en-US" smtClean="0"/>
              <a:pPr/>
              <a:t>12/6/2012</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60DBB2AD-D795-41E1-9366-068BA27CDD1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D9C080A-345A-4046-A7A4-94B17C32213C}" type="datetimeFigureOut">
              <a:rPr lang="en-US" smtClean="0"/>
              <a:pPr/>
              <a:t>12/6/2012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DBB2AD-D795-41E1-9366-068BA27CDD1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BD9C080A-345A-4046-A7A4-94B17C32213C}" type="datetimeFigureOut">
              <a:rPr lang="en-US" smtClean="0"/>
              <a:pPr/>
              <a:t>12/6/2012</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60DBB2AD-D795-41E1-9366-068BA27CDD1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BD9C080A-345A-4046-A7A4-94B17C32213C}" type="datetimeFigureOut">
              <a:rPr lang="en-US" smtClean="0"/>
              <a:pPr/>
              <a:t>12/6/2012</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60DBB2AD-D795-41E1-9366-068BA27CDD1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9C080A-345A-4046-A7A4-94B17C32213C}" type="datetimeFigureOut">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BB2AD-D795-41E1-9366-068BA27CDD16}" type="slidenum">
              <a:rPr lang="en-US" smtClean="0"/>
              <a:pPr/>
              <a:t>‹#›</a:t>
            </a:fld>
            <a:endParaRPr lang="en-US"/>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BD9C080A-345A-4046-A7A4-94B17C32213C}" type="datetimeFigureOut">
              <a:rPr lang="en-US" smtClean="0"/>
              <a:pPr/>
              <a:t>12/6/2012</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60DBB2AD-D795-41E1-9366-068BA27CDD1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9C080A-345A-4046-A7A4-94B17C32213C}" type="datetimeFigureOut">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BB2AD-D795-41E1-9366-068BA27CDD16}"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9C080A-345A-4046-A7A4-94B17C32213C}" type="datetimeFigureOut">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BB2AD-D795-41E1-9366-068BA27CDD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D9C080A-345A-4046-A7A4-94B17C32213C}" type="datetimeFigureOut">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BB2AD-D795-41E1-9366-068BA27CDD16}"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D9C080A-345A-4046-A7A4-94B17C32213C}" type="datetimeFigureOut">
              <a:rPr lang="en-US" smtClean="0"/>
              <a:pPr/>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BB2AD-D795-41E1-9366-068BA27CDD16}"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D9C080A-345A-4046-A7A4-94B17C32213C}" type="datetimeFigureOut">
              <a:rPr lang="en-US" smtClean="0"/>
              <a:pPr/>
              <a:t>12/6/2012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DBB2AD-D795-41E1-9366-068BA27CDD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9C080A-345A-4046-A7A4-94B17C32213C}" type="datetimeFigureOut">
              <a:rPr lang="en-US" smtClean="0"/>
              <a:pPr/>
              <a:t>12/6/2012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DBB2AD-D795-41E1-9366-068BA27CDD16}"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D9C080A-345A-4046-A7A4-94B17C32213C}" type="datetimeFigureOut">
              <a:rPr lang="en-US" smtClean="0"/>
              <a:pPr/>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BB2AD-D795-41E1-9366-068BA27CDD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9C080A-345A-4046-A7A4-94B17C32213C}" type="datetimeFigureOut">
              <a:rPr lang="en-US" smtClean="0"/>
              <a:pPr/>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BB2AD-D795-41E1-9366-068BA27CDD16}"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9C080A-345A-4046-A7A4-94B17C32213C}" type="datetimeFigureOut">
              <a:rPr lang="en-US" smtClean="0"/>
              <a:pPr/>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BB2AD-D795-41E1-9366-068BA27CDD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D9C080A-345A-4046-A7A4-94B17C32213C}" type="datetimeFigureOut">
              <a:rPr lang="en-US" smtClean="0"/>
              <a:pPr/>
              <a:t>12/6/2012</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60DBB2AD-D795-41E1-9366-068BA27CDD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D9C080A-345A-4046-A7A4-94B17C32213C}" type="datetimeFigureOut">
              <a:rPr lang="en-US" smtClean="0"/>
              <a:pPr/>
              <a:t>12/6/2012</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0DBB2AD-D795-41E1-9366-068BA27CDD1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Documents%20and%20Settings\student\Local%20Settings\Temporary%20Internet%20Files\Content.IE5\2H24I0UN\MS910219038%5b1%5d.wav"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6.png"/><Relationship Id="rId4" Type="http://schemas.microsoft.com/office/2007/relationships/media" Target="../media/media1.wav"/></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latin typeface="Curlz MT" pitchFamily="82" charset="0"/>
              </a:rPr>
              <a:t>the nutcracker</a:t>
            </a:r>
            <a:endParaRPr lang="en-US" sz="5400" dirty="0">
              <a:latin typeface="Curlz MT" pitchFamily="82" charset="0"/>
            </a:endParaRPr>
          </a:p>
        </p:txBody>
      </p:sp>
      <p:sp>
        <p:nvSpPr>
          <p:cNvPr id="3" name="Subtitle 2"/>
          <p:cNvSpPr>
            <a:spLocks noGrp="1"/>
          </p:cNvSpPr>
          <p:nvPr>
            <p:ph type="subTitle" idx="1"/>
          </p:nvPr>
        </p:nvSpPr>
        <p:spPr/>
        <p:txBody>
          <a:bodyPr>
            <a:noAutofit/>
          </a:bodyPr>
          <a:lstStyle/>
          <a:p>
            <a:r>
              <a:rPr lang="en-US" sz="3600" dirty="0" smtClean="0"/>
              <a:t>By; </a:t>
            </a:r>
            <a:r>
              <a:rPr lang="en-US" sz="3600" dirty="0" err="1"/>
              <a:t>K</a:t>
            </a:r>
            <a:r>
              <a:rPr lang="en-US" sz="3600" dirty="0" err="1" smtClean="0"/>
              <a:t>eely</a:t>
            </a:r>
            <a:r>
              <a:rPr lang="en-US" sz="3600" dirty="0" smtClean="0"/>
              <a:t> </a:t>
            </a:r>
            <a:r>
              <a:rPr lang="en-US" sz="3600" dirty="0" err="1"/>
              <a:t>C</a:t>
            </a:r>
            <a:r>
              <a:rPr lang="en-US" sz="3600" dirty="0" err="1" smtClean="0"/>
              <a:t>atrett</a:t>
            </a:r>
            <a:r>
              <a:rPr lang="en-US" sz="3600" dirty="0" smtClean="0"/>
              <a:t> &amp; </a:t>
            </a:r>
            <a:r>
              <a:rPr lang="en-US" sz="3600" dirty="0" err="1" smtClean="0"/>
              <a:t>Trinitee</a:t>
            </a:r>
            <a:r>
              <a:rPr lang="en-US" sz="3600" dirty="0" smtClean="0"/>
              <a:t> Nez</a:t>
            </a:r>
            <a:endParaRPr lang="en-US" sz="3600" dirty="0"/>
          </a:p>
        </p:txBody>
      </p:sp>
      <p:pic>
        <p:nvPicPr>
          <p:cNvPr id="4" name="MS910219038[1].wav">
            <a:hlinkClick r:id="" action="ppaction://media"/>
          </p:cNvPr>
          <p:cNvPicPr>
            <a:picLocks noRot="1" noChangeAspect="1"/>
          </p:cNvPicPr>
          <p:nvPr>
            <a:audioFile r:link="rId1"/>
          </p:nvPr>
        </p:nvPicPr>
        <p:blipFill>
          <a:blip r:embed="rId4" cstate="print"/>
          <a:stretch>
            <a:fillRect/>
          </a:stretch>
        </p:blipFill>
        <p:spPr>
          <a:xfrm>
            <a:off x="7772400" y="5181600"/>
            <a:ext cx="304800" cy="304800"/>
          </a:xfrm>
          <a:prstGeom prst="rect">
            <a:avLst/>
          </a:prstGeom>
        </p:spPr>
      </p:pic>
    </p:spTree>
    <p:extLst>
      <p:ext uri="{BB962C8B-B14F-4D97-AF65-F5344CB8AC3E}">
        <p14:creationId xmlns="" xmlns:p14="http://schemas.microsoft.com/office/powerpoint/2010/main" val="7517454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82946" name="Picture 2" descr="http://t3.gstatic.com/images?q=tbn:ANd9GcTSyHfudx8syeWGp2dupzx9CHQ3rUJ9a8trewEFYsXXJTM_qH5Ojw"/>
          <p:cNvPicPr>
            <a:picLocks noChangeAspect="1" noChangeArrowheads="1"/>
          </p:cNvPicPr>
          <p:nvPr/>
        </p:nvPicPr>
        <p:blipFill>
          <a:blip r:embed="rId3" cstate="print"/>
          <a:srcRect/>
          <a:stretch>
            <a:fillRect/>
          </a:stretch>
        </p:blipFill>
        <p:spPr bwMode="auto">
          <a:xfrm>
            <a:off x="4038600" y="2819400"/>
            <a:ext cx="5105400" cy="3657600"/>
          </a:xfrm>
          <a:prstGeom prst="rect">
            <a:avLst/>
          </a:prstGeom>
          <a:noFill/>
        </p:spPr>
      </p:pic>
      <p:pic>
        <p:nvPicPr>
          <p:cNvPr id="82948" name="Picture 4" descr="http://t1.gstatic.com/images?q=tbn:ANd9GcS8DtoE4EdVZdbyhsV2fz0LBM8meLzylDymRvcplggaOlhnzPRWkA"/>
          <p:cNvPicPr>
            <a:picLocks noChangeAspect="1" noChangeArrowheads="1"/>
          </p:cNvPicPr>
          <p:nvPr/>
        </p:nvPicPr>
        <p:blipFill>
          <a:blip r:embed="rId4" cstate="print"/>
          <a:srcRect/>
          <a:stretch>
            <a:fillRect/>
          </a:stretch>
        </p:blipFill>
        <p:spPr bwMode="auto">
          <a:xfrm>
            <a:off x="228600" y="304800"/>
            <a:ext cx="3190875" cy="3505200"/>
          </a:xfrm>
          <a:prstGeom prst="rect">
            <a:avLst/>
          </a:prstGeom>
          <a:noFill/>
        </p:spPr>
      </p:pic>
      <p:pic>
        <p:nvPicPr>
          <p:cNvPr id="82950" name="Picture 6" descr="http://t0.gstatic.com/images?q=tbn:ANd9GcRjWNM3unw2BiCHOQYjYQTpJzZwij8vAswhsYa18GU133QTgLMkkQ"/>
          <p:cNvPicPr>
            <a:picLocks noChangeAspect="1" noChangeArrowheads="1"/>
          </p:cNvPicPr>
          <p:nvPr/>
        </p:nvPicPr>
        <p:blipFill>
          <a:blip r:embed="rId5" cstate="print"/>
          <a:srcRect/>
          <a:stretch>
            <a:fillRect/>
          </a:stretch>
        </p:blipFill>
        <p:spPr bwMode="auto">
          <a:xfrm>
            <a:off x="4648200" y="0"/>
            <a:ext cx="3885788" cy="2667000"/>
          </a:xfrm>
          <a:prstGeom prst="rect">
            <a:avLst/>
          </a:prstGeom>
          <a:noFill/>
        </p:spPr>
      </p:pic>
      <p:pic>
        <p:nvPicPr>
          <p:cNvPr id="82952" name="Picture 8" descr="http://t1.gstatic.com/images?q=tbn:ANd9GcQnjP9J0fzcreb_V1vsbqCIXEJLG1PR5ANwLTppW-G9hENUOpZS"/>
          <p:cNvPicPr>
            <a:picLocks noChangeAspect="1" noChangeArrowheads="1"/>
          </p:cNvPicPr>
          <p:nvPr/>
        </p:nvPicPr>
        <p:blipFill>
          <a:blip r:embed="rId6" cstate="print"/>
          <a:srcRect/>
          <a:stretch>
            <a:fillRect/>
          </a:stretch>
        </p:blipFill>
        <p:spPr bwMode="auto">
          <a:xfrm>
            <a:off x="381000" y="4267200"/>
            <a:ext cx="2771775" cy="238125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urlz MT" pitchFamily="82" charset="0"/>
              </a:rPr>
              <a:t>Who helped make the nutcracker</a:t>
            </a:r>
            <a:endParaRPr lang="en-US" dirty="0">
              <a:latin typeface="Curlz MT" pitchFamily="82" charset="0"/>
            </a:endParaRPr>
          </a:p>
        </p:txBody>
      </p:sp>
      <p:sp>
        <p:nvSpPr>
          <p:cNvPr id="3" name="Content Placeholder 2"/>
          <p:cNvSpPr>
            <a:spLocks noGrp="1"/>
          </p:cNvSpPr>
          <p:nvPr>
            <p:ph idx="1"/>
          </p:nvPr>
        </p:nvSpPr>
        <p:spPr/>
        <p:txBody>
          <a:bodyPr>
            <a:normAutofit fontScale="92500"/>
          </a:bodyPr>
          <a:lstStyle/>
          <a:p>
            <a:pPr marL="342900" indent="-342900"/>
            <a:r>
              <a:rPr lang="en-US" sz="3600" dirty="0" smtClean="0">
                <a:latin typeface="Curlz MT" pitchFamily="82" charset="0"/>
              </a:rPr>
              <a:t>Ivan </a:t>
            </a:r>
            <a:r>
              <a:rPr lang="en-US" sz="3600" dirty="0" err="1" smtClean="0">
                <a:latin typeface="Curlz MT" pitchFamily="82" charset="0"/>
              </a:rPr>
              <a:t>Vsevolozhsky</a:t>
            </a:r>
            <a:r>
              <a:rPr lang="en-US" sz="3600" dirty="0" smtClean="0">
                <a:latin typeface="Curlz MT" pitchFamily="82" charset="0"/>
              </a:rPr>
              <a:t> was the director.</a:t>
            </a:r>
          </a:p>
          <a:p>
            <a:pPr marL="342900" indent="-342900"/>
            <a:r>
              <a:rPr lang="en-US" sz="3600" dirty="0" smtClean="0">
                <a:latin typeface="Curlz MT" pitchFamily="82" charset="0"/>
              </a:rPr>
              <a:t>Tchaikovsky wrote </a:t>
            </a:r>
            <a:r>
              <a:rPr lang="en-US" sz="3900" dirty="0" smtClean="0">
                <a:latin typeface="Curlz MT" pitchFamily="82" charset="0"/>
              </a:rPr>
              <a:t>the music. </a:t>
            </a:r>
          </a:p>
          <a:p>
            <a:pPr marL="342900" indent="-342900"/>
            <a:r>
              <a:rPr lang="en-US" sz="3600" dirty="0" smtClean="0">
                <a:latin typeface="Curlz MT" pitchFamily="82" charset="0"/>
              </a:rPr>
              <a:t>Marius </a:t>
            </a:r>
            <a:r>
              <a:rPr lang="en-US" sz="3600" dirty="0" err="1" smtClean="0">
                <a:latin typeface="Curlz MT" pitchFamily="82" charset="0"/>
              </a:rPr>
              <a:t>Pelpa</a:t>
            </a:r>
            <a:r>
              <a:rPr lang="en-US" sz="3600" dirty="0" smtClean="0">
                <a:latin typeface="Curlz MT" pitchFamily="82" charset="0"/>
              </a:rPr>
              <a:t> wrote the ballet.</a:t>
            </a:r>
          </a:p>
        </p:txBody>
      </p:sp>
    </p:spTree>
    <p:extLst>
      <p:ext uri="{BB962C8B-B14F-4D97-AF65-F5344CB8AC3E}">
        <p14:creationId xmlns="" xmlns:p14="http://schemas.microsoft.com/office/powerpoint/2010/main" val="3598561729"/>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urlz MT" pitchFamily="82" charset="0"/>
              </a:rPr>
              <a:t>What influenced the nut cracker?</a:t>
            </a:r>
            <a:endParaRPr lang="en-US" dirty="0">
              <a:latin typeface="Curlz MT" pitchFamily="82" charset="0"/>
            </a:endParaRPr>
          </a:p>
        </p:txBody>
      </p:sp>
      <p:sp>
        <p:nvSpPr>
          <p:cNvPr id="3" name="Content Placeholder 2"/>
          <p:cNvSpPr>
            <a:spLocks noGrp="1"/>
          </p:cNvSpPr>
          <p:nvPr>
            <p:ph idx="1"/>
          </p:nvPr>
        </p:nvSpPr>
        <p:spPr/>
        <p:txBody>
          <a:bodyPr>
            <a:normAutofit fontScale="92500" lnSpcReduction="10000"/>
          </a:bodyPr>
          <a:lstStyle/>
          <a:p>
            <a:pPr indent="0">
              <a:buNone/>
            </a:pPr>
            <a:r>
              <a:rPr lang="en-US" sz="3600" dirty="0" smtClean="0">
                <a:latin typeface="Curlz MT" pitchFamily="82" charset="0"/>
              </a:rPr>
              <a:t>What influenced the Nutcracker was E.T.A Hoffmann’s story “The Nutcracker and the King of Mice” by Alexander Dumas </a:t>
            </a:r>
            <a:r>
              <a:rPr lang="en-US" sz="3600" dirty="0" err="1" smtClean="0">
                <a:latin typeface="Curlz MT" pitchFamily="82" charset="0"/>
              </a:rPr>
              <a:t>P`ere</a:t>
            </a:r>
            <a:r>
              <a:rPr lang="en-US" dirty="0" smtClean="0">
                <a:latin typeface="Curlz MT" pitchFamily="82" charset="0"/>
              </a:rPr>
              <a:t>.</a:t>
            </a:r>
            <a:endParaRPr lang="en-US" dirty="0">
              <a:latin typeface="Curlz MT" pitchFamily="82" charset="0"/>
            </a:endParaRPr>
          </a:p>
        </p:txBody>
      </p:sp>
    </p:spTree>
    <p:extLst>
      <p:ext uri="{BB962C8B-B14F-4D97-AF65-F5344CB8AC3E}">
        <p14:creationId xmlns="" xmlns:p14="http://schemas.microsoft.com/office/powerpoint/2010/main" val="98961181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latin typeface="Curlz MT" pitchFamily="82" charset="0"/>
              </a:rPr>
              <a:t>why did </a:t>
            </a:r>
            <a:r>
              <a:rPr lang="en-US" sz="2400" dirty="0" err="1" smtClean="0">
                <a:latin typeface="Curlz MT" pitchFamily="82" charset="0"/>
              </a:rPr>
              <a:t>tchaikovsky</a:t>
            </a:r>
            <a:r>
              <a:rPr lang="en-US" sz="2400" dirty="0" smtClean="0">
                <a:latin typeface="Curlz MT" pitchFamily="82" charset="0"/>
              </a:rPr>
              <a:t> write the music for the nutcracker?</a:t>
            </a:r>
            <a:endParaRPr lang="en-US" sz="2400" dirty="0">
              <a:latin typeface="Curlz MT" pitchFamily="82" charset="0"/>
            </a:endParaRPr>
          </a:p>
        </p:txBody>
      </p:sp>
      <p:sp>
        <p:nvSpPr>
          <p:cNvPr id="3" name="Content Placeholder 2"/>
          <p:cNvSpPr>
            <a:spLocks noGrp="1"/>
          </p:cNvSpPr>
          <p:nvPr>
            <p:ph idx="1"/>
          </p:nvPr>
        </p:nvSpPr>
        <p:spPr/>
        <p:txBody>
          <a:bodyPr>
            <a:noAutofit/>
          </a:bodyPr>
          <a:lstStyle/>
          <a:p>
            <a:pPr indent="0">
              <a:buNone/>
            </a:pPr>
            <a:r>
              <a:rPr lang="en-US" sz="2400" dirty="0" smtClean="0">
                <a:latin typeface="Curlz MT" pitchFamily="82" charset="0"/>
              </a:rPr>
              <a:t>At </a:t>
            </a:r>
            <a:r>
              <a:rPr lang="en-US" sz="2400" dirty="0" err="1">
                <a:latin typeface="Curlz MT" pitchFamily="82" charset="0"/>
              </a:rPr>
              <a:t>Frolovskoe</a:t>
            </a:r>
            <a:r>
              <a:rPr lang="en-US" sz="2400" dirty="0">
                <a:latin typeface="Curlz MT" pitchFamily="82" charset="0"/>
              </a:rPr>
              <a:t>, Rouen and </a:t>
            </a:r>
            <a:r>
              <a:rPr lang="en-US" sz="2400" dirty="0" err="1">
                <a:latin typeface="Curlz MT" pitchFamily="82" charset="0"/>
              </a:rPr>
              <a:t>Maidanovo</a:t>
            </a:r>
            <a:r>
              <a:rPr lang="en-US" sz="2400" dirty="0">
                <a:latin typeface="Curlz MT" pitchFamily="82" charset="0"/>
              </a:rPr>
              <a:t> between mid/late February and late June/early July </a:t>
            </a:r>
            <a:r>
              <a:rPr lang="en-US" sz="2400" dirty="0" smtClean="0">
                <a:latin typeface="Curlz MT" pitchFamily="82" charset="0"/>
              </a:rPr>
              <a:t>1891 at </a:t>
            </a:r>
            <a:r>
              <a:rPr lang="en-US" sz="2400" dirty="0" err="1">
                <a:latin typeface="Curlz MT" pitchFamily="82" charset="0"/>
              </a:rPr>
              <a:t>Maidanovo</a:t>
            </a:r>
            <a:r>
              <a:rPr lang="en-US" sz="2400" dirty="0">
                <a:latin typeface="Curlz MT" pitchFamily="82" charset="0"/>
              </a:rPr>
              <a:t>, January–March 1892. Written at the request of the Director of the Imperial Theatres, </a:t>
            </a:r>
            <a:r>
              <a:rPr lang="en-US" sz="2400" dirty="0" smtClean="0">
                <a:latin typeface="Curlz MT" pitchFamily="82" charset="0"/>
              </a:rPr>
              <a:t>Ivan </a:t>
            </a:r>
            <a:r>
              <a:rPr lang="en-US" sz="2400" dirty="0" err="1" smtClean="0">
                <a:latin typeface="Curlz MT" pitchFamily="82" charset="0"/>
              </a:rPr>
              <a:t>Vsevolozhsky</a:t>
            </a:r>
            <a:r>
              <a:rPr lang="en-US" sz="2400" dirty="0" smtClean="0">
                <a:latin typeface="Curlz MT" pitchFamily="82" charset="0"/>
              </a:rPr>
              <a:t> asked Tchaikovsky to write the music for the Nutcracker.</a:t>
            </a:r>
            <a:endParaRPr lang="en-US" sz="2400" dirty="0">
              <a:latin typeface="Curlz MT" pitchFamily="82" charset="0"/>
            </a:endParaRPr>
          </a:p>
        </p:txBody>
      </p:sp>
    </p:spTree>
    <p:extLst>
      <p:ext uri="{BB962C8B-B14F-4D97-AF65-F5344CB8AC3E}">
        <p14:creationId xmlns="" xmlns:p14="http://schemas.microsoft.com/office/powerpoint/2010/main" val="2257315171"/>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urlz MT" pitchFamily="82" charset="0"/>
              </a:rPr>
              <a:t>What is in the music of the nutcracker?</a:t>
            </a:r>
            <a:endParaRPr lang="en-US" dirty="0">
              <a:latin typeface="Curlz MT" pitchFamily="82" charset="0"/>
            </a:endParaRPr>
          </a:p>
        </p:txBody>
      </p:sp>
      <p:sp>
        <p:nvSpPr>
          <p:cNvPr id="3" name="Content Placeholder 2"/>
          <p:cNvSpPr>
            <a:spLocks noGrp="1"/>
          </p:cNvSpPr>
          <p:nvPr>
            <p:ph idx="1"/>
          </p:nvPr>
        </p:nvSpPr>
        <p:spPr/>
        <p:txBody>
          <a:bodyPr>
            <a:normAutofit fontScale="85000" lnSpcReduction="10000"/>
          </a:bodyPr>
          <a:lstStyle/>
          <a:p>
            <a:r>
              <a:rPr lang="en-US" sz="2400" dirty="0">
                <a:latin typeface="Curlz MT" pitchFamily="82" charset="0"/>
              </a:rPr>
              <a:t>2 Piccolos, 3 Flutes, 2 Oboes, English Horn, 2 Clarinets </a:t>
            </a:r>
            <a:r>
              <a:rPr lang="en-US" sz="2400" dirty="0" smtClean="0">
                <a:latin typeface="Curlz MT" pitchFamily="82" charset="0"/>
              </a:rPr>
              <a:t>Bass Clarinets, </a:t>
            </a:r>
            <a:r>
              <a:rPr lang="en-US" sz="2400" dirty="0">
                <a:latin typeface="Curlz MT" pitchFamily="82" charset="0"/>
              </a:rPr>
              <a:t>2 Bassoons + 4 Horns </a:t>
            </a:r>
            <a:r>
              <a:rPr lang="en-US" sz="2400" dirty="0" smtClean="0">
                <a:latin typeface="Curlz MT" pitchFamily="82" charset="0"/>
              </a:rPr>
              <a:t>,2 Trumpets, </a:t>
            </a:r>
            <a:r>
              <a:rPr lang="en-US" sz="2400" dirty="0">
                <a:latin typeface="Curlz MT" pitchFamily="82" charset="0"/>
              </a:rPr>
              <a:t>3 Trombones, Tuba + Timpani, Triangle, Castanets, Tambourine, Children's Instruments </a:t>
            </a:r>
            <a:r>
              <a:rPr lang="en-US" sz="2400" dirty="0" smtClean="0">
                <a:latin typeface="Curlz MT" pitchFamily="82" charset="0"/>
              </a:rPr>
              <a:t>Trumpet , </a:t>
            </a:r>
            <a:r>
              <a:rPr lang="en-US" sz="2400" dirty="0">
                <a:latin typeface="Curlz MT" pitchFamily="82" charset="0"/>
              </a:rPr>
              <a:t>Drums, Cuckoo </a:t>
            </a:r>
            <a:r>
              <a:rPr lang="en-US" sz="2400" dirty="0" smtClean="0">
                <a:latin typeface="Curlz MT" pitchFamily="82" charset="0"/>
              </a:rPr>
              <a:t>, </a:t>
            </a:r>
            <a:r>
              <a:rPr lang="en-US" sz="2400" dirty="0">
                <a:latin typeface="Curlz MT" pitchFamily="82" charset="0"/>
              </a:rPr>
              <a:t>Quail </a:t>
            </a:r>
            <a:r>
              <a:rPr lang="en-US" sz="2400" dirty="0" smtClean="0">
                <a:latin typeface="Curlz MT" pitchFamily="82" charset="0"/>
              </a:rPr>
              <a:t>, </a:t>
            </a:r>
            <a:r>
              <a:rPr lang="en-US" sz="2400" dirty="0">
                <a:latin typeface="Curlz MT" pitchFamily="82" charset="0"/>
              </a:rPr>
              <a:t>Cymbals, Bass Drum, Tam-Tam, Glockenspiel + Celesta (or Piano), 2 Harps, Violins I, Violins II, Violas, Cellos, Double Basses + </a:t>
            </a:r>
            <a:r>
              <a:rPr lang="en-US" sz="2400" dirty="0" smtClean="0">
                <a:latin typeface="Curlz MT" pitchFamily="82" charset="0"/>
              </a:rPr>
              <a:t>Chorus</a:t>
            </a:r>
            <a:r>
              <a:rPr lang="en-US" sz="2400" dirty="0" smtClean="0"/>
              <a:t>.</a:t>
            </a:r>
            <a:endParaRPr lang="en-US" sz="2400" dirty="0"/>
          </a:p>
        </p:txBody>
      </p:sp>
      <p:pic>
        <p:nvPicPr>
          <p:cNvPr id="4" name="MS900074921[1].wav">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5486400" y="5791200"/>
            <a:ext cx="609600" cy="609600"/>
          </a:xfrm>
          <a:prstGeom prst="rect">
            <a:avLst/>
          </a:prstGeom>
        </p:spPr>
      </p:pic>
    </p:spTree>
    <p:extLst>
      <p:ext uri="{BB962C8B-B14F-4D97-AF65-F5344CB8AC3E}">
        <p14:creationId xmlns="" xmlns:p14="http://schemas.microsoft.com/office/powerpoint/2010/main" val="3791463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80"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endCondLst>
                    <p:cond evt="onStopAudio" delay="0">
                      <p:tgtEl>
                        <p:sldTgt/>
                      </p:tgtEl>
                    </p:cond>
                  </p:end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438400"/>
            <a:ext cx="6858000" cy="3048001"/>
          </a:xfrm>
        </p:spPr>
        <p:txBody>
          <a:bodyPr>
            <a:normAutofit/>
          </a:bodyPr>
          <a:lstStyle/>
          <a:p>
            <a:pPr indent="0">
              <a:buNone/>
            </a:pPr>
            <a:r>
              <a:rPr lang="en-US" sz="2000" dirty="0" smtClean="0">
                <a:latin typeface="Curlz MT" pitchFamily="82" charset="0"/>
              </a:rPr>
              <a:t>In the nutcracker ,Clara gets a nutcracker for Christmas at the Christmas party at her house by her godfather </a:t>
            </a:r>
            <a:r>
              <a:rPr lang="en-US" sz="2000" dirty="0" err="1" smtClean="0">
                <a:latin typeface="Curlz MT" pitchFamily="82" charset="0"/>
              </a:rPr>
              <a:t>Drosselmeyer</a:t>
            </a:r>
            <a:r>
              <a:rPr lang="en-US" sz="2000" dirty="0" smtClean="0">
                <a:latin typeface="Curlz MT" pitchFamily="82" charset="0"/>
              </a:rPr>
              <a:t>. Clara falls asleep under the tree with her nutcracker in her hand . Clara shrinks and on her adventure The Mouse King appears. It fights the nutcracker with both  their armies. The Mouse King wins and takes the nutcracker. </a:t>
            </a:r>
            <a:endParaRPr lang="en-US" sz="2000" dirty="0">
              <a:latin typeface="Curlz MT" pitchFamily="82" charset="0"/>
            </a:endParaRPr>
          </a:p>
        </p:txBody>
      </p:sp>
      <p:sp>
        <p:nvSpPr>
          <p:cNvPr id="2" name="Title 1"/>
          <p:cNvSpPr>
            <a:spLocks noGrp="1"/>
          </p:cNvSpPr>
          <p:nvPr>
            <p:ph type="title"/>
          </p:nvPr>
        </p:nvSpPr>
        <p:spPr/>
        <p:txBody>
          <a:bodyPr>
            <a:normAutofit fontScale="90000"/>
          </a:bodyPr>
          <a:lstStyle/>
          <a:p>
            <a:r>
              <a:rPr lang="en-US" dirty="0" smtClean="0">
                <a:latin typeface="Curlz MT" pitchFamily="82" charset="0"/>
              </a:rPr>
              <a:t>A summary of the nutcracker</a:t>
            </a:r>
            <a:endParaRPr lang="en-US" dirty="0">
              <a:latin typeface="Curlz MT" pitchFamily="82" charset="0"/>
            </a:endParaRPr>
          </a:p>
        </p:txBody>
      </p:sp>
    </p:spTree>
    <p:extLst>
      <p:ext uri="{BB962C8B-B14F-4D97-AF65-F5344CB8AC3E}">
        <p14:creationId xmlns="" xmlns:p14="http://schemas.microsoft.com/office/powerpoint/2010/main" val="681435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indent="0">
              <a:buNone/>
            </a:pPr>
            <a:r>
              <a:rPr lang="en-US" dirty="0" smtClean="0">
                <a:latin typeface="Curlz MT" pitchFamily="82" charset="0"/>
              </a:rPr>
              <a:t>Clara throws her slipper at the Mouse King and it hits him in the forehead and he dies. Then the nutcracker turns into a prince and they go to the Land of  Snow. Then they go to the Land of Sweets there they meet the Sugar Plum Fairy and they tell her about their fight with the mouse king and she rewards them with many different dances. Then Clara wakes up under the Christmas tree with the nutcracker in her hand.</a:t>
            </a:r>
            <a:endParaRPr lang="en-US" dirty="0">
              <a:latin typeface="Curlz MT" pitchFamily="82" charset="0"/>
            </a:endParaRPr>
          </a:p>
        </p:txBody>
      </p:sp>
    </p:spTree>
    <p:extLst>
      <p:ext uri="{BB962C8B-B14F-4D97-AF65-F5344CB8AC3E}">
        <p14:creationId xmlns="" xmlns:p14="http://schemas.microsoft.com/office/powerpoint/2010/main" val="3905483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latin typeface="Curlz MT" pitchFamily="82" charset="0"/>
              </a:rPr>
              <a:t>Merry Christmas!!</a:t>
            </a:r>
            <a:endParaRPr lang="en-US" sz="4800" dirty="0">
              <a:latin typeface="Curlz MT" pitchFamily="82" charset="0"/>
            </a:endParaRPr>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8200" y="2057400"/>
            <a:ext cx="7086600" cy="381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0198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8914" name="Picture 2" descr="http://icanhascheezburger.wordpress.com/files/2008/12/funny-pictures-you-got-five-lolcats-for-christmas.jpg"/>
          <p:cNvPicPr>
            <a:picLocks noChangeAspect="1" noChangeArrowheads="1"/>
          </p:cNvPicPr>
          <p:nvPr/>
        </p:nvPicPr>
        <p:blipFill>
          <a:blip r:embed="rId3" cstate="print"/>
          <a:srcRect/>
          <a:stretch>
            <a:fillRect/>
          </a:stretch>
        </p:blipFill>
        <p:spPr bwMode="auto">
          <a:xfrm>
            <a:off x="4191000" y="0"/>
            <a:ext cx="4953000" cy="3590926"/>
          </a:xfrm>
          <a:prstGeom prst="rect">
            <a:avLst/>
          </a:prstGeom>
          <a:noFill/>
        </p:spPr>
      </p:pic>
      <p:pic>
        <p:nvPicPr>
          <p:cNvPr id="38916" name="Picture 4" descr="http://1.bp.blogspot.com/-KzfSDzYMCvY/Thz4hG0evJI/AAAAAAAAEjg/LXV3CWlW6MM/s400/funny-pictures-all-cat-wants-for-christmas-is-his-other-fang.jpg"/>
          <p:cNvPicPr>
            <a:picLocks noChangeAspect="1" noChangeArrowheads="1"/>
          </p:cNvPicPr>
          <p:nvPr/>
        </p:nvPicPr>
        <p:blipFill>
          <a:blip r:embed="rId4" cstate="print"/>
          <a:srcRect/>
          <a:stretch>
            <a:fillRect/>
          </a:stretch>
        </p:blipFill>
        <p:spPr bwMode="auto">
          <a:xfrm>
            <a:off x="4419600" y="3733800"/>
            <a:ext cx="4724400" cy="2867025"/>
          </a:xfrm>
          <a:prstGeom prst="rect">
            <a:avLst/>
          </a:prstGeom>
          <a:noFill/>
        </p:spPr>
      </p:pic>
      <p:pic>
        <p:nvPicPr>
          <p:cNvPr id="38918" name="Picture 6" descr="http://t3.gstatic.com/images?q=tbn:ANd9GcR8NaJkNMpPadP07BxFP0L5vbFyhuQKF4wWJQ4B_M9Foygs9vd9"/>
          <p:cNvPicPr>
            <a:picLocks noChangeAspect="1" noChangeArrowheads="1"/>
          </p:cNvPicPr>
          <p:nvPr/>
        </p:nvPicPr>
        <p:blipFill>
          <a:blip r:embed="rId5" cstate="print"/>
          <a:srcRect/>
          <a:stretch>
            <a:fillRect/>
          </a:stretch>
        </p:blipFill>
        <p:spPr bwMode="auto">
          <a:xfrm>
            <a:off x="457200" y="3505200"/>
            <a:ext cx="3505200" cy="3124200"/>
          </a:xfrm>
          <a:prstGeom prst="rect">
            <a:avLst/>
          </a:prstGeom>
          <a:noFill/>
        </p:spPr>
      </p:pic>
      <p:pic>
        <p:nvPicPr>
          <p:cNvPr id="38920" name="Picture 8" descr="http://t1.gstatic.com/images?q=tbn:ANd9GcR8KY6LolciifhV-dtW2NqxBICu949_wDoW0oUnJ8cgR5a1bXSgWg"/>
          <p:cNvPicPr>
            <a:picLocks noChangeAspect="1" noChangeArrowheads="1"/>
          </p:cNvPicPr>
          <p:nvPr/>
        </p:nvPicPr>
        <p:blipFill>
          <a:blip r:embed="rId6" cstate="print"/>
          <a:srcRect/>
          <a:stretch>
            <a:fillRect/>
          </a:stretch>
        </p:blipFill>
        <p:spPr bwMode="auto">
          <a:xfrm>
            <a:off x="304800" y="228600"/>
            <a:ext cx="3657600" cy="28194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1297</TotalTime>
  <Words>370</Words>
  <Application>Microsoft Office PowerPoint</Application>
  <PresentationFormat>On-screen Show (4:3)</PresentationFormat>
  <Paragraphs>26</Paragraphs>
  <Slides>10</Slides>
  <Notes>10</Notes>
  <HiddenSlides>0</HiddenSlides>
  <MMClips>2</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Couture</vt:lpstr>
      <vt:lpstr>Verve</vt:lpstr>
      <vt:lpstr>the nutcracker</vt:lpstr>
      <vt:lpstr>Who helped make the nutcracker</vt:lpstr>
      <vt:lpstr>What influenced the nut cracker?</vt:lpstr>
      <vt:lpstr>why did tchaikovsky write the music for the nutcracker?</vt:lpstr>
      <vt:lpstr>What is in the music of the nutcracker?</vt:lpstr>
      <vt:lpstr>A summary of the nutcracker</vt:lpstr>
      <vt:lpstr>Slide 7</vt:lpstr>
      <vt:lpstr>Merry Christmas!!</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nutcracker</dc:title>
  <dc:creator>Bryan</dc:creator>
  <cp:lastModifiedBy>sburrows</cp:lastModifiedBy>
  <cp:revision>14</cp:revision>
  <dcterms:created xsi:type="dcterms:W3CDTF">2012-12-03T04:25:44Z</dcterms:created>
  <dcterms:modified xsi:type="dcterms:W3CDTF">2012-12-06T20:25:24Z</dcterms:modified>
</cp:coreProperties>
</file>